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35" r:id="rId2"/>
    <p:sldId id="271" r:id="rId3"/>
    <p:sldId id="308" r:id="rId4"/>
    <p:sldId id="302" r:id="rId5"/>
    <p:sldId id="309" r:id="rId6"/>
    <p:sldId id="310" r:id="rId7"/>
    <p:sldId id="311" r:id="rId8"/>
    <p:sldId id="312" r:id="rId9"/>
    <p:sldId id="303" r:id="rId10"/>
    <p:sldId id="258" r:id="rId11"/>
    <p:sldId id="313" r:id="rId12"/>
    <p:sldId id="316" r:id="rId13"/>
    <p:sldId id="317" r:id="rId14"/>
    <p:sldId id="318" r:id="rId15"/>
    <p:sldId id="319" r:id="rId16"/>
    <p:sldId id="320" r:id="rId17"/>
    <p:sldId id="321" r:id="rId18"/>
    <p:sldId id="323" r:id="rId19"/>
    <p:sldId id="304" r:id="rId20"/>
    <p:sldId id="330" r:id="rId21"/>
    <p:sldId id="331" r:id="rId22"/>
    <p:sldId id="332" r:id="rId23"/>
    <p:sldId id="334" r:id="rId24"/>
    <p:sldId id="336" r:id="rId25"/>
    <p:sldId id="337" r:id="rId26"/>
    <p:sldId id="273" r:id="rId2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F8A"/>
    <a:srgbClr val="3F6AB7"/>
    <a:srgbClr val="335899"/>
    <a:srgbClr val="7991CE"/>
    <a:srgbClr val="B3BEDF"/>
    <a:srgbClr val="0171C5"/>
    <a:srgbClr val="7E3A66"/>
    <a:srgbClr val="7E6CC3"/>
    <a:srgbClr val="68578F"/>
    <a:srgbClr val="3F57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949" autoAdjust="0"/>
    <p:restoredTop sz="94660"/>
  </p:normalViewPr>
  <p:slideViewPr>
    <p:cSldViewPr snapToGrid="0" showGuides="1">
      <p:cViewPr varScale="1">
        <p:scale>
          <a:sx n="115" d="100"/>
          <a:sy n="115" d="100"/>
        </p:scale>
        <p:origin x="894" y="102"/>
      </p:cViewPr>
      <p:guideLst>
        <p:guide orient="horz" pos="2137"/>
        <p:guide pos="3817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0" d="100"/>
        <a:sy n="6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 userDrawn="1"/>
        </p:nvSpPr>
        <p:spPr>
          <a:xfrm>
            <a:off x="2019869" y="5501898"/>
            <a:ext cx="10172131" cy="1284102"/>
          </a:xfrm>
          <a:prstGeom prst="roundRect">
            <a:avLst>
              <a:gd name="adj" fmla="val 0"/>
            </a:avLst>
          </a:prstGeom>
          <a:solidFill>
            <a:srgbClr val="004F8A">
              <a:alpha val="9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任意多边形 7"/>
          <p:cNvSpPr/>
          <p:nvPr userDrawn="1"/>
        </p:nvSpPr>
        <p:spPr>
          <a:xfrm>
            <a:off x="0" y="5501898"/>
            <a:ext cx="3048000" cy="1284102"/>
          </a:xfrm>
          <a:custGeom>
            <a:avLst/>
            <a:gdLst>
              <a:gd name="connsiteX0" fmla="*/ 0 w 3036468"/>
              <a:gd name="connsiteY0" fmla="*/ 0 h 1800000"/>
              <a:gd name="connsiteX1" fmla="*/ 3036468 w 3036468"/>
              <a:gd name="connsiteY1" fmla="*/ 0 h 1800000"/>
              <a:gd name="connsiteX2" fmla="*/ 2061536 w 3036468"/>
              <a:gd name="connsiteY2" fmla="*/ 1800000 h 1800000"/>
              <a:gd name="connsiteX3" fmla="*/ 0 w 3036468"/>
              <a:gd name="connsiteY3" fmla="*/ 1800000 h 18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36468" h="1800000">
                <a:moveTo>
                  <a:pt x="0" y="0"/>
                </a:moveTo>
                <a:lnTo>
                  <a:pt x="3036468" y="0"/>
                </a:lnTo>
                <a:lnTo>
                  <a:pt x="2061536" y="1800000"/>
                </a:lnTo>
                <a:lnTo>
                  <a:pt x="0" y="1800000"/>
                </a:lnTo>
                <a:close/>
              </a:path>
            </a:pathLst>
          </a:custGeom>
          <a:solidFill>
            <a:srgbClr val="017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0" y="5429898"/>
            <a:ext cx="12192000" cy="72000"/>
          </a:xfrm>
          <a:prstGeom prst="rect">
            <a:avLst/>
          </a:prstGeom>
          <a:solidFill>
            <a:srgbClr val="017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 userDrawn="1"/>
        </p:nvSpPr>
        <p:spPr>
          <a:xfrm>
            <a:off x="0" y="6786000"/>
            <a:ext cx="12192000" cy="72000"/>
          </a:xfrm>
          <a:prstGeom prst="rect">
            <a:avLst/>
          </a:prstGeom>
          <a:solidFill>
            <a:srgbClr val="017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743201" y="5970198"/>
            <a:ext cx="9448799" cy="522360"/>
          </a:xfrm>
        </p:spPr>
        <p:txBody>
          <a:bodyPr anchor="ctr"/>
          <a:lstStyle>
            <a:lvl1pPr algn="l">
              <a:defRPr sz="6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DB26E-7550-4A68-B9ED-0930F4C79F79}" type="datetimeFigureOut">
              <a:rPr lang="zh-CN" altLang="en-US" smtClean="0"/>
              <a:t>2018/10/12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BC2DF-976F-4C49-92B9-E79BD60CFE9D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362" y="5611454"/>
            <a:ext cx="1100407" cy="1103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24713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任意多边形 9"/>
          <p:cNvSpPr/>
          <p:nvPr userDrawn="1"/>
        </p:nvSpPr>
        <p:spPr>
          <a:xfrm>
            <a:off x="0" y="72000"/>
            <a:ext cx="1095825" cy="914400"/>
          </a:xfrm>
          <a:custGeom>
            <a:avLst/>
            <a:gdLst>
              <a:gd name="connsiteX0" fmla="*/ 0 w 1095825"/>
              <a:gd name="connsiteY0" fmla="*/ 0 h 914400"/>
              <a:gd name="connsiteX1" fmla="*/ 1095825 w 1095825"/>
              <a:gd name="connsiteY1" fmla="*/ 0 h 914400"/>
              <a:gd name="connsiteX2" fmla="*/ 608144 w 1095825"/>
              <a:gd name="connsiteY2" fmla="*/ 914400 h 914400"/>
              <a:gd name="connsiteX3" fmla="*/ 0 w 1095825"/>
              <a:gd name="connsiteY3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95825" h="914400">
                <a:moveTo>
                  <a:pt x="0" y="0"/>
                </a:moveTo>
                <a:lnTo>
                  <a:pt x="1095825" y="0"/>
                </a:lnTo>
                <a:lnTo>
                  <a:pt x="608144" y="914400"/>
                </a:lnTo>
                <a:lnTo>
                  <a:pt x="0" y="914400"/>
                </a:lnTo>
                <a:close/>
              </a:path>
            </a:pathLst>
          </a:custGeom>
          <a:solidFill>
            <a:srgbClr val="004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0" y="0"/>
            <a:ext cx="12192000" cy="72000"/>
          </a:xfrm>
          <a:prstGeom prst="rect">
            <a:avLst/>
          </a:prstGeom>
          <a:solidFill>
            <a:srgbClr val="004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95824" y="72000"/>
            <a:ext cx="10257975" cy="914400"/>
          </a:xfrm>
        </p:spPr>
        <p:txBody>
          <a:bodyPr/>
          <a:lstStyle>
            <a:lvl1pPr>
              <a:defRPr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DB26E-7550-4A68-B9ED-0930F4C79F79}" type="datetimeFigureOut">
              <a:rPr lang="zh-CN" altLang="en-US" smtClean="0"/>
              <a:t>2018/10/12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BC2DF-976F-4C49-92B9-E79BD60CFE9D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矩形 10"/>
          <p:cNvSpPr/>
          <p:nvPr userDrawn="1"/>
        </p:nvSpPr>
        <p:spPr>
          <a:xfrm>
            <a:off x="0" y="6786000"/>
            <a:ext cx="12192000" cy="72000"/>
          </a:xfrm>
          <a:prstGeom prst="rect">
            <a:avLst/>
          </a:prstGeom>
          <a:solidFill>
            <a:srgbClr val="004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62" y="238790"/>
            <a:ext cx="528467" cy="530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74165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bg>
      <p:bgPr>
        <a:solidFill>
          <a:srgbClr val="004F8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DB26E-7550-4A68-B9ED-0930F4C79F79}" type="datetimeFigureOut">
              <a:rPr lang="zh-CN" altLang="en-US" smtClean="0"/>
              <a:t>2018/10/12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BC2DF-976F-4C49-92B9-E79BD60CFE9D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图片占位符 8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813176" cy="6858000"/>
          </a:xfrm>
          <a:ln>
            <a:noFill/>
          </a:ln>
        </p:spPr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1468295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 7"/>
          <p:cNvSpPr/>
          <p:nvPr userDrawn="1"/>
        </p:nvSpPr>
        <p:spPr>
          <a:xfrm>
            <a:off x="0" y="72000"/>
            <a:ext cx="1095825" cy="914400"/>
          </a:xfrm>
          <a:custGeom>
            <a:avLst/>
            <a:gdLst>
              <a:gd name="connsiteX0" fmla="*/ 0 w 1095825"/>
              <a:gd name="connsiteY0" fmla="*/ 0 h 914400"/>
              <a:gd name="connsiteX1" fmla="*/ 1095825 w 1095825"/>
              <a:gd name="connsiteY1" fmla="*/ 0 h 914400"/>
              <a:gd name="connsiteX2" fmla="*/ 608144 w 1095825"/>
              <a:gd name="connsiteY2" fmla="*/ 914400 h 914400"/>
              <a:gd name="connsiteX3" fmla="*/ 0 w 1095825"/>
              <a:gd name="connsiteY3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95825" h="914400">
                <a:moveTo>
                  <a:pt x="0" y="0"/>
                </a:moveTo>
                <a:lnTo>
                  <a:pt x="1095825" y="0"/>
                </a:lnTo>
                <a:lnTo>
                  <a:pt x="608144" y="914400"/>
                </a:lnTo>
                <a:lnTo>
                  <a:pt x="0" y="914400"/>
                </a:lnTo>
                <a:close/>
              </a:path>
            </a:pathLst>
          </a:custGeom>
          <a:solidFill>
            <a:srgbClr val="004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0" y="0"/>
            <a:ext cx="12192000" cy="72000"/>
          </a:xfrm>
          <a:prstGeom prst="rect">
            <a:avLst/>
          </a:prstGeom>
          <a:solidFill>
            <a:srgbClr val="004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95824" y="72000"/>
            <a:ext cx="10257975" cy="914400"/>
          </a:xfrm>
        </p:spPr>
        <p:txBody>
          <a:bodyPr/>
          <a:lstStyle>
            <a:lvl1pPr>
              <a:defRPr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DB26E-7550-4A68-B9ED-0930F4C79F79}" type="datetimeFigureOut">
              <a:rPr lang="zh-CN" altLang="en-US" smtClean="0"/>
              <a:t>2018/10/12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BC2DF-976F-4C49-92B9-E79BD60CFE9D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0" name="矩形 9"/>
          <p:cNvSpPr/>
          <p:nvPr userDrawn="1"/>
        </p:nvSpPr>
        <p:spPr>
          <a:xfrm>
            <a:off x="0" y="6786000"/>
            <a:ext cx="12192000" cy="72000"/>
          </a:xfrm>
          <a:prstGeom prst="rect">
            <a:avLst/>
          </a:prstGeom>
          <a:solidFill>
            <a:srgbClr val="004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62" y="238790"/>
            <a:ext cx="528467" cy="530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39771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DB26E-7550-4A68-B9ED-0930F4C79F79}" type="datetimeFigureOut">
              <a:rPr lang="zh-CN" altLang="en-US" smtClean="0"/>
              <a:t>2018/10/12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BC2DF-976F-4C49-92B9-E79BD60CFE9D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5" name="矩形 4"/>
          <p:cNvSpPr/>
          <p:nvPr userDrawn="1"/>
        </p:nvSpPr>
        <p:spPr>
          <a:xfrm>
            <a:off x="0" y="0"/>
            <a:ext cx="12192000" cy="72000"/>
          </a:xfrm>
          <a:prstGeom prst="rect">
            <a:avLst/>
          </a:prstGeom>
          <a:solidFill>
            <a:srgbClr val="004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 userDrawn="1"/>
        </p:nvSpPr>
        <p:spPr>
          <a:xfrm>
            <a:off x="0" y="6786000"/>
            <a:ext cx="12192000" cy="72000"/>
          </a:xfrm>
          <a:prstGeom prst="rect">
            <a:avLst/>
          </a:prstGeom>
          <a:solidFill>
            <a:srgbClr val="004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078909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bg>
      <p:bgPr>
        <a:solidFill>
          <a:srgbClr val="004F8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DB26E-7550-4A68-B9ED-0930F4C79F79}" type="datetimeFigureOut">
              <a:rPr lang="zh-CN" altLang="en-US" smtClean="0"/>
              <a:t>2018/10/12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BC2DF-976F-4C49-92B9-E79BD60CFE9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284589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/>
        </p:nvSpPr>
        <p:spPr>
          <a:xfrm>
            <a:off x="-1" y="1"/>
            <a:ext cx="10468725" cy="95250"/>
          </a:xfrm>
          <a:prstGeom prst="rect">
            <a:avLst/>
          </a:prstGeom>
          <a:solidFill>
            <a:srgbClr val="004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6096000" y="6108700"/>
            <a:ext cx="6096000" cy="749300"/>
          </a:xfrm>
          <a:prstGeom prst="rect">
            <a:avLst/>
          </a:prstGeom>
          <a:solidFill>
            <a:srgbClr val="004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BB5F89-3C37-49A6-B7CC-41D189EEC0B1}" type="datetimeFigureOut">
              <a:rPr lang="zh-CN" altLang="en-US" smtClean="0"/>
              <a:t>2018/10/12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89001C-556A-4238-A7E0-2B72E20C5D72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6350" y="5349875"/>
            <a:ext cx="8286750" cy="1511300"/>
          </a:xfrm>
          <a:custGeom>
            <a:avLst/>
            <a:gdLst>
              <a:gd name="connsiteX0" fmla="*/ 0 w 7404100"/>
              <a:gd name="connsiteY0" fmla="*/ 0 h 1498600"/>
              <a:gd name="connsiteX1" fmla="*/ 7404100 w 7404100"/>
              <a:gd name="connsiteY1" fmla="*/ 0 h 1498600"/>
              <a:gd name="connsiteX2" fmla="*/ 7404100 w 7404100"/>
              <a:gd name="connsiteY2" fmla="*/ 1498600 h 1498600"/>
              <a:gd name="connsiteX3" fmla="*/ 0 w 7404100"/>
              <a:gd name="connsiteY3" fmla="*/ 1498600 h 1498600"/>
              <a:gd name="connsiteX4" fmla="*/ 0 w 7404100"/>
              <a:gd name="connsiteY4" fmla="*/ 0 h 1498600"/>
              <a:gd name="connsiteX0" fmla="*/ 0 w 7404100"/>
              <a:gd name="connsiteY0" fmla="*/ 0 h 1498600"/>
              <a:gd name="connsiteX1" fmla="*/ 6121400 w 7404100"/>
              <a:gd name="connsiteY1" fmla="*/ 0 h 1498600"/>
              <a:gd name="connsiteX2" fmla="*/ 7404100 w 7404100"/>
              <a:gd name="connsiteY2" fmla="*/ 1498600 h 1498600"/>
              <a:gd name="connsiteX3" fmla="*/ 0 w 7404100"/>
              <a:gd name="connsiteY3" fmla="*/ 1498600 h 1498600"/>
              <a:gd name="connsiteX4" fmla="*/ 0 w 7404100"/>
              <a:gd name="connsiteY4" fmla="*/ 0 h 1498600"/>
              <a:gd name="connsiteX0" fmla="*/ 0 w 8280400"/>
              <a:gd name="connsiteY0" fmla="*/ 0 h 1511300"/>
              <a:gd name="connsiteX1" fmla="*/ 6121400 w 8280400"/>
              <a:gd name="connsiteY1" fmla="*/ 0 h 1511300"/>
              <a:gd name="connsiteX2" fmla="*/ 8280400 w 8280400"/>
              <a:gd name="connsiteY2" fmla="*/ 1511300 h 1511300"/>
              <a:gd name="connsiteX3" fmla="*/ 0 w 8280400"/>
              <a:gd name="connsiteY3" fmla="*/ 1498600 h 1511300"/>
              <a:gd name="connsiteX4" fmla="*/ 0 w 8280400"/>
              <a:gd name="connsiteY4" fmla="*/ 0 h 1511300"/>
              <a:gd name="connsiteX0" fmla="*/ 6350 w 8286750"/>
              <a:gd name="connsiteY0" fmla="*/ 0 h 1511300"/>
              <a:gd name="connsiteX1" fmla="*/ 6127750 w 8286750"/>
              <a:gd name="connsiteY1" fmla="*/ 0 h 1511300"/>
              <a:gd name="connsiteX2" fmla="*/ 8286750 w 8286750"/>
              <a:gd name="connsiteY2" fmla="*/ 1511300 h 1511300"/>
              <a:gd name="connsiteX3" fmla="*/ 0 w 8286750"/>
              <a:gd name="connsiteY3" fmla="*/ 1504950 h 1511300"/>
              <a:gd name="connsiteX4" fmla="*/ 6350 w 8286750"/>
              <a:gd name="connsiteY4" fmla="*/ 0 h 1511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86750" h="1511300">
                <a:moveTo>
                  <a:pt x="6350" y="0"/>
                </a:moveTo>
                <a:lnTo>
                  <a:pt x="6127750" y="0"/>
                </a:lnTo>
                <a:lnTo>
                  <a:pt x="8286750" y="1511300"/>
                </a:lnTo>
                <a:lnTo>
                  <a:pt x="0" y="1504950"/>
                </a:lnTo>
                <a:cubicBezTo>
                  <a:pt x="2117" y="1003300"/>
                  <a:pt x="4233" y="501650"/>
                  <a:pt x="6350" y="0"/>
                </a:cubicBezTo>
                <a:close/>
              </a:path>
            </a:pathLst>
          </a:custGeom>
          <a:solidFill>
            <a:srgbClr val="0171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10121900" y="0"/>
            <a:ext cx="2070100" cy="825500"/>
          </a:xfrm>
          <a:custGeom>
            <a:avLst/>
            <a:gdLst>
              <a:gd name="connsiteX0" fmla="*/ 0 w 2692400"/>
              <a:gd name="connsiteY0" fmla="*/ 0 h 825500"/>
              <a:gd name="connsiteX1" fmla="*/ 2692400 w 2692400"/>
              <a:gd name="connsiteY1" fmla="*/ 0 h 825500"/>
              <a:gd name="connsiteX2" fmla="*/ 2692400 w 2692400"/>
              <a:gd name="connsiteY2" fmla="*/ 825500 h 825500"/>
              <a:gd name="connsiteX3" fmla="*/ 0 w 2692400"/>
              <a:gd name="connsiteY3" fmla="*/ 825500 h 825500"/>
              <a:gd name="connsiteX4" fmla="*/ 0 w 2692400"/>
              <a:gd name="connsiteY4" fmla="*/ 0 h 825500"/>
              <a:gd name="connsiteX0" fmla="*/ 0 w 2692400"/>
              <a:gd name="connsiteY0" fmla="*/ 0 h 825500"/>
              <a:gd name="connsiteX1" fmla="*/ 2692400 w 2692400"/>
              <a:gd name="connsiteY1" fmla="*/ 0 h 825500"/>
              <a:gd name="connsiteX2" fmla="*/ 2692400 w 2692400"/>
              <a:gd name="connsiteY2" fmla="*/ 825500 h 825500"/>
              <a:gd name="connsiteX3" fmla="*/ 965200 w 2692400"/>
              <a:gd name="connsiteY3" fmla="*/ 825500 h 825500"/>
              <a:gd name="connsiteX4" fmla="*/ 0 w 2692400"/>
              <a:gd name="connsiteY4" fmla="*/ 0 h 825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92400" h="825500">
                <a:moveTo>
                  <a:pt x="0" y="0"/>
                </a:moveTo>
                <a:lnTo>
                  <a:pt x="2692400" y="0"/>
                </a:lnTo>
                <a:lnTo>
                  <a:pt x="2692400" y="825500"/>
                </a:lnTo>
                <a:lnTo>
                  <a:pt x="965200" y="825500"/>
                </a:lnTo>
                <a:lnTo>
                  <a:pt x="0" y="0"/>
                </a:lnTo>
                <a:close/>
              </a:path>
            </a:pathLst>
          </a:custGeom>
          <a:solidFill>
            <a:srgbClr val="0171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93699" y="5816203"/>
            <a:ext cx="6355444" cy="800893"/>
          </a:xfrm>
        </p:spPr>
        <p:txBody>
          <a:bodyPr anchor="b">
            <a:noAutofit/>
          </a:bodyPr>
          <a:lstStyle>
            <a:lvl1pPr algn="l">
              <a:defRPr sz="4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8153400" y="6285706"/>
            <a:ext cx="3966030" cy="506411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5625" y="34567"/>
            <a:ext cx="754150" cy="756366"/>
          </a:xfrm>
          <a:prstGeom prst="rect">
            <a:avLst/>
          </a:prstGeom>
        </p:spPr>
      </p:pic>
      <p:sp>
        <p:nvSpPr>
          <p:cNvPr id="13" name="矩形 12"/>
          <p:cNvSpPr/>
          <p:nvPr userDrawn="1"/>
        </p:nvSpPr>
        <p:spPr>
          <a:xfrm>
            <a:off x="126999" y="5718629"/>
            <a:ext cx="139701" cy="959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193615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72000"/>
            <a:ext cx="105156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7DB26E-7550-4A68-B9ED-0930F4C79F79}" type="datetimeFigureOut">
              <a:rPr lang="zh-CN" altLang="en-US" smtClean="0"/>
              <a:t>2018/10/12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1BC2DF-976F-4C49-92B9-E79BD60CFE9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35988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4" r:id="rId4"/>
    <p:sldLayoutId id="2147483655" r:id="rId5"/>
    <p:sldLayoutId id="2147483656" r:id="rId6"/>
    <p:sldLayoutId id="2147483657" r:id="rId7"/>
  </p:sldLayoutIdLst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mp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mp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mp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mp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树, 户外, 建筑物, 天空&#10;&#10;已生成极高可信度的说明">
            <a:extLst>
              <a:ext uri="{FF2B5EF4-FFF2-40B4-BE49-F238E27FC236}">
                <a16:creationId xmlns:a16="http://schemas.microsoft.com/office/drawing/2014/main" id="{80DA421E-B973-4B06-BBF9-B8183FD6E1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04695" cy="68580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2402" y="1256367"/>
            <a:ext cx="12201099" cy="2975165"/>
          </a:xfrm>
          <a:prstGeom prst="rect">
            <a:avLst/>
          </a:prstGeom>
          <a:solidFill>
            <a:srgbClr val="004F8A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" name="组合 8"/>
          <p:cNvGrpSpPr/>
          <p:nvPr/>
        </p:nvGrpSpPr>
        <p:grpSpPr>
          <a:xfrm>
            <a:off x="3596" y="4987215"/>
            <a:ext cx="12201099" cy="1860644"/>
            <a:chOff x="0" y="4997356"/>
            <a:chExt cx="12201099" cy="1860644"/>
          </a:xfrm>
        </p:grpSpPr>
        <p:sp>
          <p:nvSpPr>
            <p:cNvPr id="7" name="矩形 6"/>
            <p:cNvSpPr/>
            <p:nvPr/>
          </p:nvSpPr>
          <p:spPr>
            <a:xfrm>
              <a:off x="0" y="5403756"/>
              <a:ext cx="12201099" cy="14542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" name="等腰三角形 7"/>
            <p:cNvSpPr/>
            <p:nvPr/>
          </p:nvSpPr>
          <p:spPr>
            <a:xfrm>
              <a:off x="1894309" y="4997356"/>
              <a:ext cx="8412480" cy="4064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椭圆 9"/>
          <p:cNvSpPr/>
          <p:nvPr/>
        </p:nvSpPr>
        <p:spPr>
          <a:xfrm>
            <a:off x="5699759" y="5744371"/>
            <a:ext cx="792480" cy="79248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半闭框 10"/>
          <p:cNvSpPr/>
          <p:nvPr/>
        </p:nvSpPr>
        <p:spPr>
          <a:xfrm rot="13471534">
            <a:off x="5952591" y="5980306"/>
            <a:ext cx="303110" cy="303110"/>
          </a:xfrm>
          <a:prstGeom prst="halfFrame">
            <a:avLst>
              <a:gd name="adj1" fmla="val 13333"/>
              <a:gd name="adj2" fmla="val 13333"/>
            </a:avLst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47319" y="2217516"/>
            <a:ext cx="1111365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 STORY OF MY NOTEBOOK</a:t>
            </a:r>
            <a:endParaRPr lang="zh-CN" altLang="en-US" sz="6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8169966" y="3293963"/>
            <a:ext cx="385238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Fu </a:t>
            </a:r>
            <a:r>
              <a:rPr lang="en-US" altLang="zh-CN" sz="2400" b="1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Yuqian</a:t>
            </a:r>
            <a:endParaRPr lang="en-US" altLang="zh-CN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r"/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October 12, 2018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圆角矩形 13">
            <a:extLst>
              <a:ext uri="{FF2B5EF4-FFF2-40B4-BE49-F238E27FC236}">
                <a16:creationId xmlns:a16="http://schemas.microsoft.com/office/drawing/2014/main" id="{F5049664-EDA3-4888-9AFF-A7D735AD70F0}"/>
              </a:ext>
            </a:extLst>
          </p:cNvPr>
          <p:cNvSpPr/>
          <p:nvPr/>
        </p:nvSpPr>
        <p:spPr>
          <a:xfrm>
            <a:off x="-10356" y="1453699"/>
            <a:ext cx="12197503" cy="2567793"/>
          </a:xfrm>
          <a:prstGeom prst="roundRect">
            <a:avLst>
              <a:gd name="adj" fmla="val 0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CF7E5D16-7053-4372-8809-6D2931A451B0}"/>
              </a:ext>
            </a:extLst>
          </p:cNvPr>
          <p:cNvCxnSpPr>
            <a:cxnSpLocks/>
          </p:cNvCxnSpPr>
          <p:nvPr/>
        </p:nvCxnSpPr>
        <p:spPr>
          <a:xfrm flipV="1">
            <a:off x="12402" y="1692638"/>
            <a:ext cx="12179598" cy="5008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59920E65-760D-46AE-BF62-DB2F7C437303}"/>
              </a:ext>
            </a:extLst>
          </p:cNvPr>
          <p:cNvCxnSpPr>
            <a:cxnSpLocks/>
          </p:cNvCxnSpPr>
          <p:nvPr/>
        </p:nvCxnSpPr>
        <p:spPr>
          <a:xfrm flipV="1">
            <a:off x="12402" y="3763483"/>
            <a:ext cx="12179598" cy="4340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标题 6">
            <a:extLst>
              <a:ext uri="{FF2B5EF4-FFF2-40B4-BE49-F238E27FC236}">
                <a16:creationId xmlns:a16="http://schemas.microsoft.com/office/drawing/2014/main" id="{C37BE74C-5F49-4AC4-8698-41D2049B22D9}"/>
              </a:ext>
            </a:extLst>
          </p:cNvPr>
          <p:cNvSpPr txBox="1">
            <a:spLocks/>
          </p:cNvSpPr>
          <p:nvPr/>
        </p:nvSpPr>
        <p:spPr>
          <a:xfrm>
            <a:off x="228671" y="1256367"/>
            <a:ext cx="12179598" cy="27750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altLang="zh-CN" sz="4400" dirty="0"/>
              <a:t>Quo Vadis, Action Recognition? </a:t>
            </a:r>
            <a:br>
              <a:rPr lang="en-US" altLang="zh-CN" sz="4400" dirty="0"/>
            </a:br>
            <a:r>
              <a:rPr lang="en-US" altLang="zh-CN" sz="4400" dirty="0"/>
              <a:t>A New Model and the Kinetics Dataset</a:t>
            </a:r>
            <a:endParaRPr lang="zh-CN" altLang="en-US" sz="4400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83CC87A6-A188-438B-AEDF-34C6B1FFFAEE}"/>
              </a:ext>
            </a:extLst>
          </p:cNvPr>
          <p:cNvSpPr/>
          <p:nvPr/>
        </p:nvSpPr>
        <p:spPr>
          <a:xfrm>
            <a:off x="8990968" y="5634658"/>
            <a:ext cx="2861200" cy="9612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Fu </a:t>
            </a:r>
            <a:r>
              <a:rPr lang="en-US" altLang="zh-CN" sz="2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Yuqian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October 12, 2018</a:t>
            </a:r>
            <a:endParaRPr lang="zh-CN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77898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3.1 Current video architectures</a:t>
            </a:r>
            <a:endParaRPr lang="zh-CN" altLang="en-US" dirty="0"/>
          </a:p>
        </p:txBody>
      </p:sp>
      <p:sp>
        <p:nvSpPr>
          <p:cNvPr id="20" name="文本框 19"/>
          <p:cNvSpPr txBox="1"/>
          <p:nvPr/>
        </p:nvSpPr>
        <p:spPr>
          <a:xfrm>
            <a:off x="644765" y="1159661"/>
            <a:ext cx="5852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3F6AB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Major differences in current video architectures: </a:t>
            </a:r>
            <a:endParaRPr lang="zh-CN" altLang="en-US" b="1" dirty="0">
              <a:solidFill>
                <a:srgbClr val="3F6AB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1187690" y="1596764"/>
            <a:ext cx="88404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rgbClr val="3F6AB7"/>
              </a:buClr>
              <a:buFont typeface="Wingdings" panose="05000000000000000000" pitchFamily="2" charset="2"/>
              <a:buChar char="p"/>
            </a:pP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Whether the convolutional layers use </a:t>
            </a:r>
            <a:r>
              <a:rPr lang="en-US" altLang="zh-C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2D(image-based)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or </a:t>
            </a:r>
            <a:r>
              <a:rPr lang="en-US" altLang="zh-C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3D(video-bases) 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kernels;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187690" y="2001003"/>
            <a:ext cx="86295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rgbClr val="3F6AB7"/>
              </a:buClr>
              <a:buFont typeface="Wingdings" panose="05000000000000000000" pitchFamily="2" charset="2"/>
              <a:buChar char="p"/>
            </a:pP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Whether the input is just </a:t>
            </a:r>
            <a:r>
              <a:rPr lang="en-US" altLang="zh-C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RGB video 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or it also includes pre-computed </a:t>
            </a:r>
            <a:r>
              <a:rPr lang="en-US" altLang="zh-C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optical flow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1187690" y="2402255"/>
            <a:ext cx="104246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rgbClr val="3F6AB7"/>
              </a:buClr>
              <a:buFont typeface="Wingdings" panose="05000000000000000000" pitchFamily="2" charset="2"/>
              <a:buChar char="p"/>
            </a:pP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 2D ConvNets how information is propagated across frames, using</a:t>
            </a:r>
            <a:r>
              <a:rPr lang="en-US" altLang="zh-C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LSTMs 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or </a:t>
            </a:r>
            <a:r>
              <a:rPr lang="en-US" altLang="zh-C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feature aggregation 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644764" y="3221421"/>
            <a:ext cx="53739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3F6AB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Some typical video recognition architectures</a:t>
            </a:r>
            <a:endParaRPr lang="zh-CN" altLang="en-US" b="1" dirty="0">
              <a:solidFill>
                <a:srgbClr val="3F6AB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1187690" y="3606045"/>
            <a:ext cx="51538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rgbClr val="3F6AB7"/>
              </a:buClr>
              <a:buFont typeface="Wingdings" panose="05000000000000000000" pitchFamily="2" charset="2"/>
              <a:buChar char="p"/>
            </a:pP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2D ConvNets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ConvNets with LSTMs on top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1187690" y="4009384"/>
            <a:ext cx="74695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rgbClr val="3F6AB7"/>
              </a:buClr>
              <a:buFont typeface="Wingdings" panose="05000000000000000000" pitchFamily="2" charset="2"/>
              <a:buChar char="p"/>
            </a:pP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2D ConvNets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Two-stream networks with two different stream fusion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1187690" y="4417293"/>
            <a:ext cx="25939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rgbClr val="3F6AB7"/>
              </a:buClr>
              <a:buFont typeface="Wingdings" panose="05000000000000000000" pitchFamily="2" charset="2"/>
              <a:buChar char="p"/>
            </a:pP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3D ConvNets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C3D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1187690" y="5439970"/>
            <a:ext cx="45027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rgbClr val="3F6AB7"/>
              </a:buClr>
              <a:buFont typeface="Wingdings" panose="05000000000000000000" pitchFamily="2" charset="2"/>
              <a:buChar char="p"/>
            </a:pP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two-stream inflated 3D ConvNets (I3D)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644764" y="5028508"/>
            <a:ext cx="3810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3F6AB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Our new proposed architecture</a:t>
            </a:r>
            <a:endParaRPr lang="zh-CN" altLang="en-US" b="1" dirty="0">
              <a:solidFill>
                <a:srgbClr val="3F6AB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19499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3.1 Current video architectures</a:t>
            </a:r>
            <a:endParaRPr lang="zh-CN" altLang="en-US" dirty="0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132ECD70-8EC9-4737-9BF4-848DBF2383F5}"/>
              </a:ext>
            </a:extLst>
          </p:cNvPr>
          <p:cNvGrpSpPr/>
          <p:nvPr/>
        </p:nvGrpSpPr>
        <p:grpSpPr>
          <a:xfrm>
            <a:off x="1180269" y="986400"/>
            <a:ext cx="9831461" cy="3036943"/>
            <a:chOff x="920725" y="971645"/>
            <a:chExt cx="9721334" cy="3091183"/>
          </a:xfrm>
        </p:grpSpPr>
        <p:pic>
          <p:nvPicPr>
            <p:cNvPr id="38" name="Picture 2" descr="https://upload-images.jianshu.io/upload_images/9933353-24884d262d88a17f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0725" y="971645"/>
              <a:ext cx="9721334" cy="30911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3A002C8B-CB6C-4BDC-BFE0-370640096F01}"/>
                </a:ext>
              </a:extLst>
            </p:cNvPr>
            <p:cNvSpPr/>
            <p:nvPr/>
          </p:nvSpPr>
          <p:spPr>
            <a:xfrm>
              <a:off x="8472789" y="1020265"/>
              <a:ext cx="2159541" cy="2865771"/>
            </a:xfrm>
            <a:prstGeom prst="rect">
              <a:avLst/>
            </a:prstGeom>
            <a:noFill/>
            <a:ln w="28575" cap="flat" cmpd="sng" algn="ctr">
              <a:solidFill>
                <a:schemeClr val="accent1"/>
              </a:solidFill>
              <a:prstDash val="sys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92D6319A-D0E7-4987-925F-CEB261444B30}"/>
              </a:ext>
            </a:extLst>
          </p:cNvPr>
          <p:cNvGrpSpPr/>
          <p:nvPr/>
        </p:nvGrpSpPr>
        <p:grpSpPr>
          <a:xfrm>
            <a:off x="458937" y="4231530"/>
            <a:ext cx="11632544" cy="2461099"/>
            <a:chOff x="168275" y="4077582"/>
            <a:chExt cx="11855450" cy="2595591"/>
          </a:xfrm>
        </p:grpSpPr>
        <p:pic>
          <p:nvPicPr>
            <p:cNvPr id="6146" name="Picture 2" descr="https://upload-images.jianshu.io/upload_images/9933353-c68eeb68b5b79857.pn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627"/>
            <a:stretch/>
          </p:blipFill>
          <p:spPr bwMode="auto">
            <a:xfrm>
              <a:off x="168275" y="4077582"/>
              <a:ext cx="11855450" cy="25955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460BF874-49D3-46D0-9730-67836EC3540A}"/>
                </a:ext>
              </a:extLst>
            </p:cNvPr>
            <p:cNvSpPr/>
            <p:nvPr/>
          </p:nvSpPr>
          <p:spPr>
            <a:xfrm>
              <a:off x="3647872" y="4416357"/>
              <a:ext cx="1682886" cy="1799617"/>
            </a:xfrm>
            <a:prstGeom prst="rect">
              <a:avLst/>
            </a:prstGeom>
            <a:noFill/>
            <a:ln w="28575" cap="flat" cmpd="sng" algn="ctr">
              <a:solidFill>
                <a:schemeClr val="accent1"/>
              </a:solidFill>
              <a:prstDash val="sys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92821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3.2 back bone of architectures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787640" y="1317797"/>
            <a:ext cx="10726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We assumes a common ImageNet pre-trained image classification architecture as back bone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</a:p>
        </p:txBody>
      </p:sp>
      <p:pic>
        <p:nvPicPr>
          <p:cNvPr id="7170" name="Picture 2" descr="https://upload-images.jianshu.io/upload_images/9933353-85df204ba0f0cbf9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060" y="2702050"/>
            <a:ext cx="5119216" cy="2680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https://upload-images.jianshu.io/upload_images/9933353-28b9d52de6bf9ff9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13" t="5449" r="57448" b="10222"/>
          <a:stretch/>
        </p:blipFill>
        <p:spPr bwMode="auto">
          <a:xfrm>
            <a:off x="6096000" y="1759523"/>
            <a:ext cx="3925078" cy="4945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B68FC779-30A0-475E-AEA3-E94C1BC201EB}"/>
              </a:ext>
            </a:extLst>
          </p:cNvPr>
          <p:cNvSpPr txBox="1"/>
          <p:nvPr/>
        </p:nvSpPr>
        <p:spPr>
          <a:xfrm>
            <a:off x="767060" y="967433"/>
            <a:ext cx="139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004F8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Back bone</a:t>
            </a:r>
            <a:endParaRPr lang="zh-CN" altLang="en-US" b="1" dirty="0">
              <a:solidFill>
                <a:srgbClr val="004F8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CEE2905-1CCA-4474-B7FF-5CC98C571728}"/>
              </a:ext>
            </a:extLst>
          </p:cNvPr>
          <p:cNvSpPr txBox="1"/>
          <p:nvPr/>
        </p:nvSpPr>
        <p:spPr>
          <a:xfrm>
            <a:off x="767060" y="1881833"/>
            <a:ext cx="2497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004F8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Inception-V1 model</a:t>
            </a:r>
            <a:endParaRPr lang="zh-CN" altLang="en-US" b="1" dirty="0">
              <a:solidFill>
                <a:srgbClr val="004F8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20C12D6B-09AC-4984-B078-9A5AB6D2C718}"/>
              </a:ext>
            </a:extLst>
          </p:cNvPr>
          <p:cNvSpPr/>
          <p:nvPr/>
        </p:nvSpPr>
        <p:spPr>
          <a:xfrm>
            <a:off x="6096001" y="1759522"/>
            <a:ext cx="1163216" cy="4945629"/>
          </a:xfrm>
          <a:prstGeom prst="rect">
            <a:avLst/>
          </a:prstGeom>
          <a:noFill/>
          <a:ln w="28575" cap="flat" cmpd="sng" algn="ctr">
            <a:solidFill>
              <a:schemeClr val="accent1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6886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3.3 The Old 1: </a:t>
            </a:r>
            <a:r>
              <a:rPr lang="en-US" altLang="zh-CN" dirty="0" err="1"/>
              <a:t>ConvNet+LSTM</a:t>
            </a:r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72"/>
          <a:stretch/>
        </p:blipFill>
        <p:spPr>
          <a:xfrm>
            <a:off x="932430" y="2157202"/>
            <a:ext cx="3433223" cy="3400867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5344054" y="2351053"/>
            <a:ext cx="75658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Capture temporal ordering and long range dependencies;</a:t>
            </a:r>
          </a:p>
          <a:p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4705DAC-9D60-4859-A6D9-0D29EFABD784}"/>
              </a:ext>
            </a:extLst>
          </p:cNvPr>
          <p:cNvSpPr txBox="1"/>
          <p:nvPr/>
        </p:nvSpPr>
        <p:spPr>
          <a:xfrm>
            <a:off x="932430" y="1557861"/>
            <a:ext cx="3485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err="1">
                <a:solidFill>
                  <a:srgbClr val="004F8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ConvNet+LSTM</a:t>
            </a:r>
            <a:r>
              <a:rPr lang="en-US" altLang="zh-CN" b="1" dirty="0">
                <a:solidFill>
                  <a:srgbClr val="004F8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architecture</a:t>
            </a:r>
            <a:endParaRPr lang="zh-CN" altLang="en-US" b="1" dirty="0">
              <a:solidFill>
                <a:srgbClr val="004F8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BF924E4-0A73-4542-8035-B34412DC1921}"/>
              </a:ext>
            </a:extLst>
          </p:cNvPr>
          <p:cNvSpPr txBox="1"/>
          <p:nvPr/>
        </p:nvSpPr>
        <p:spPr>
          <a:xfrm>
            <a:off x="5344054" y="1884064"/>
            <a:ext cx="1466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004F8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LSTM layer</a:t>
            </a:r>
            <a:endParaRPr lang="zh-CN" altLang="en-US" b="1" dirty="0">
              <a:solidFill>
                <a:srgbClr val="004F8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8502C790-F62F-4814-A378-B03BF929B635}"/>
              </a:ext>
            </a:extLst>
          </p:cNvPr>
          <p:cNvSpPr txBox="1"/>
          <p:nvPr/>
        </p:nvSpPr>
        <p:spPr>
          <a:xfrm>
            <a:off x="5344054" y="2996161"/>
            <a:ext cx="1774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004F8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Model design</a:t>
            </a:r>
            <a:endParaRPr lang="zh-CN" altLang="en-US" b="1" dirty="0">
              <a:solidFill>
                <a:srgbClr val="004F8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6754CD0E-CBA1-41A9-AB9E-4799960D094F}"/>
              </a:ext>
            </a:extLst>
          </p:cNvPr>
          <p:cNvSpPr/>
          <p:nvPr/>
        </p:nvSpPr>
        <p:spPr>
          <a:xfrm>
            <a:off x="5344054" y="3429000"/>
            <a:ext cx="483978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The last average pooling layer of Inception-V1 ;</a:t>
            </a:r>
            <a:endParaRPr lang="zh-CN" altLang="en-US" sz="16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6DDB221-C315-42F4-BA33-BAD387DD02E5}"/>
              </a:ext>
            </a:extLst>
          </p:cNvPr>
          <p:cNvSpPr/>
          <p:nvPr/>
        </p:nvSpPr>
        <p:spPr>
          <a:xfrm>
            <a:off x="5344054" y="4006709"/>
            <a:ext cx="35611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LSTM layer with 512 hidden units ;</a:t>
            </a:r>
            <a:endParaRPr lang="zh-CN" altLang="en-US" sz="16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E931AD5-9729-488B-A69F-8D404B50FD36}"/>
              </a:ext>
            </a:extLst>
          </p:cNvPr>
          <p:cNvSpPr/>
          <p:nvPr/>
        </p:nvSpPr>
        <p:spPr>
          <a:xfrm>
            <a:off x="5344054" y="4541255"/>
            <a:ext cx="231499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Batch normalization ; </a:t>
            </a:r>
            <a:endParaRPr lang="zh-CN" altLang="en-US" sz="16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49363DB-4738-497D-84DA-97FF62E6679E}"/>
              </a:ext>
            </a:extLst>
          </p:cNvPr>
          <p:cNvSpPr/>
          <p:nvPr/>
        </p:nvSpPr>
        <p:spPr>
          <a:xfrm>
            <a:off x="5344054" y="5143187"/>
            <a:ext cx="6096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 fully connected layer ;</a:t>
            </a:r>
            <a:endParaRPr lang="zh-CN" altLang="en-US" sz="1600" dirty="0"/>
          </a:p>
        </p:txBody>
      </p:sp>
      <p:sp>
        <p:nvSpPr>
          <p:cNvPr id="15" name="箭头: 下 14">
            <a:extLst>
              <a:ext uri="{FF2B5EF4-FFF2-40B4-BE49-F238E27FC236}">
                <a16:creationId xmlns:a16="http://schemas.microsoft.com/office/drawing/2014/main" id="{E0B2C4A3-4CA3-4544-AADB-B078CB1AA811}"/>
              </a:ext>
            </a:extLst>
          </p:cNvPr>
          <p:cNvSpPr/>
          <p:nvPr/>
        </p:nvSpPr>
        <p:spPr>
          <a:xfrm>
            <a:off x="5458409" y="3809191"/>
            <a:ext cx="149290" cy="20635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箭头: 下 15">
            <a:extLst>
              <a:ext uri="{FF2B5EF4-FFF2-40B4-BE49-F238E27FC236}">
                <a16:creationId xmlns:a16="http://schemas.microsoft.com/office/drawing/2014/main" id="{DFF3464D-5A98-41AC-A00B-33B94C083112}"/>
              </a:ext>
            </a:extLst>
          </p:cNvPr>
          <p:cNvSpPr/>
          <p:nvPr/>
        </p:nvSpPr>
        <p:spPr>
          <a:xfrm>
            <a:off x="5458409" y="4325574"/>
            <a:ext cx="149290" cy="20635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箭头: 下 16">
            <a:extLst>
              <a:ext uri="{FF2B5EF4-FFF2-40B4-BE49-F238E27FC236}">
                <a16:creationId xmlns:a16="http://schemas.microsoft.com/office/drawing/2014/main" id="{3C9ECF01-41D9-4082-A700-FC5AAF61D9EB}"/>
              </a:ext>
            </a:extLst>
          </p:cNvPr>
          <p:cNvSpPr/>
          <p:nvPr/>
        </p:nvSpPr>
        <p:spPr>
          <a:xfrm>
            <a:off x="5467740" y="4897943"/>
            <a:ext cx="149290" cy="20635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2620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095824" y="72000"/>
            <a:ext cx="10257975" cy="914400"/>
          </a:xfrm>
        </p:spPr>
        <p:txBody>
          <a:bodyPr>
            <a:normAutofit/>
          </a:bodyPr>
          <a:lstStyle/>
          <a:p>
            <a:r>
              <a:rPr lang="en-US" altLang="zh-CN" dirty="0"/>
              <a:t>3.4 The Old 2: 3D ConvNets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8" t="24419"/>
          <a:stretch/>
        </p:blipFill>
        <p:spPr>
          <a:xfrm>
            <a:off x="415438" y="2038390"/>
            <a:ext cx="3145191" cy="3805457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548093" y="3578542"/>
            <a:ext cx="39487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Seem more natural to video modeling;</a:t>
            </a:r>
          </a:p>
        </p:txBody>
      </p:sp>
      <p:sp>
        <p:nvSpPr>
          <p:cNvPr id="6" name="矩形 5"/>
          <p:cNvSpPr/>
          <p:nvPr/>
        </p:nvSpPr>
        <p:spPr>
          <a:xfrm>
            <a:off x="4548093" y="4041986"/>
            <a:ext cx="75433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Have many more parameters and harder to train;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548093" y="4560711"/>
            <a:ext cx="6096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reclude the beneﬁts of ImageNet pre-training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266" name="Picture 2" descr="https://upload-images.jianshu.io/upload_images/9933353-d6c9dfb29f00f316.png?imageMogr2/auto-orient/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8" t="12961" r="67363" b="36151"/>
          <a:stretch/>
        </p:blipFill>
        <p:spPr bwMode="auto">
          <a:xfrm>
            <a:off x="4127844" y="1906999"/>
            <a:ext cx="3021217" cy="1208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矩形 8"/>
          <p:cNvSpPr/>
          <p:nvPr/>
        </p:nvSpPr>
        <p:spPr>
          <a:xfrm>
            <a:off x="4101061" y="1455945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b="1" dirty="0">
                <a:solidFill>
                  <a:srgbClr val="004F8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2D and 3D </a:t>
            </a:r>
            <a:r>
              <a:rPr lang="en-US" altLang="zh-CN" b="1" dirty="0" err="1">
                <a:solidFill>
                  <a:srgbClr val="004F8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convolutiuon</a:t>
            </a:r>
            <a:r>
              <a:rPr lang="en-US" altLang="zh-CN" b="1" dirty="0">
                <a:solidFill>
                  <a:srgbClr val="004F8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operation</a:t>
            </a:r>
            <a:endParaRPr lang="zh-CN" altLang="en-US" b="1" dirty="0">
              <a:solidFill>
                <a:srgbClr val="004F8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E2C3767-A30F-49D3-92B2-B85A40C261EF}"/>
              </a:ext>
            </a:extLst>
          </p:cNvPr>
          <p:cNvSpPr txBox="1"/>
          <p:nvPr/>
        </p:nvSpPr>
        <p:spPr>
          <a:xfrm>
            <a:off x="765055" y="1455945"/>
            <a:ext cx="1595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004F8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3D </a:t>
            </a:r>
            <a:r>
              <a:rPr lang="en-US" altLang="zh-CN" b="1" dirty="0" err="1">
                <a:solidFill>
                  <a:srgbClr val="004F8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ConvNet</a:t>
            </a:r>
            <a:endParaRPr lang="zh-CN" altLang="en-US" b="1" dirty="0">
              <a:solidFill>
                <a:srgbClr val="004F8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Picture 2" descr="https://upload-images.jianshu.io/upload_images/9933353-d6c9dfb29f00f316.png?imageMogr2/auto-orient/">
            <a:extLst>
              <a:ext uri="{FF2B5EF4-FFF2-40B4-BE49-F238E27FC236}">
                <a16:creationId xmlns:a16="http://schemas.microsoft.com/office/drawing/2014/main" id="{E136741C-C381-4DF4-B8CC-267390D986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115" t="8774" b="36151"/>
          <a:stretch/>
        </p:blipFill>
        <p:spPr bwMode="auto">
          <a:xfrm>
            <a:off x="7309095" y="1910385"/>
            <a:ext cx="4115814" cy="1204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CCF48E25-775C-43E3-824A-FA152D6D1C28}"/>
              </a:ext>
            </a:extLst>
          </p:cNvPr>
          <p:cNvSpPr txBox="1"/>
          <p:nvPr/>
        </p:nvSpPr>
        <p:spPr>
          <a:xfrm>
            <a:off x="4101061" y="3126022"/>
            <a:ext cx="1595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004F8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3D </a:t>
            </a:r>
            <a:r>
              <a:rPr lang="en-US" altLang="zh-CN" b="1" dirty="0" err="1">
                <a:solidFill>
                  <a:srgbClr val="004F8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ConvNet</a:t>
            </a:r>
            <a:endParaRPr lang="zh-CN" altLang="en-US" b="1" dirty="0">
              <a:solidFill>
                <a:srgbClr val="004F8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26" name="Picture 2" descr="https://upload-images.jianshu.io/upload_images/9933353-63337b55522f0445.png?imageMogr2/auto-orient/strip%7CimageView2/2/w/1240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4" r="6191" b="57422"/>
          <a:stretch/>
        </p:blipFill>
        <p:spPr bwMode="auto">
          <a:xfrm>
            <a:off x="4127844" y="5347342"/>
            <a:ext cx="7323848" cy="578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CCF48E25-775C-43E3-824A-FA152D6D1C28}"/>
              </a:ext>
            </a:extLst>
          </p:cNvPr>
          <p:cNvSpPr txBox="1"/>
          <p:nvPr/>
        </p:nvSpPr>
        <p:spPr>
          <a:xfrm>
            <a:off x="4101061" y="4933988"/>
            <a:ext cx="2125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rgbClr val="004F8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C3D architecture</a:t>
            </a:r>
            <a:endParaRPr lang="zh-CN" altLang="en-US" b="1" dirty="0">
              <a:solidFill>
                <a:srgbClr val="004F8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78349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3.5 The Old 3: Two-Stream Networks</a:t>
            </a:r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68"/>
          <a:stretch/>
        </p:blipFill>
        <p:spPr>
          <a:xfrm>
            <a:off x="342655" y="2037388"/>
            <a:ext cx="3387917" cy="324879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412"/>
          <a:stretch/>
        </p:blipFill>
        <p:spPr>
          <a:xfrm>
            <a:off x="3730572" y="2037388"/>
            <a:ext cx="2715660" cy="3295932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6703970" y="2037388"/>
            <a:ext cx="24650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004F8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 why two-stream?</a:t>
            </a:r>
            <a:endParaRPr lang="zh-CN" altLang="en-US" b="1" dirty="0">
              <a:solidFill>
                <a:srgbClr val="004F8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752196" y="2500823"/>
            <a:ext cx="55922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ConvNets + LSTMs may not capture low-level motion;</a:t>
            </a:r>
          </a:p>
        </p:txBody>
      </p:sp>
      <p:sp>
        <p:nvSpPr>
          <p:cNvPr id="9" name="矩形 8"/>
          <p:cNvSpPr/>
          <p:nvPr/>
        </p:nvSpPr>
        <p:spPr>
          <a:xfrm>
            <a:off x="6703970" y="3561338"/>
            <a:ext cx="371985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004F8A"/>
                </a:solidFill>
              </a:rPr>
              <a:t>2. Two different fusion methods</a:t>
            </a:r>
            <a:endParaRPr lang="zh-CN" altLang="en-US" b="1" dirty="0">
              <a:solidFill>
                <a:srgbClr val="004F8A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752196" y="2927331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/>
              <a:t>Two-stream: RGB Frames + optical flow;</a:t>
            </a:r>
            <a:endParaRPr lang="zh-CN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6752196" y="3942163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/>
              <a:t>Fig(c):  average the predictions;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48EC2F0D-BF92-4613-948E-6990D52809EA}"/>
              </a:ext>
            </a:extLst>
          </p:cNvPr>
          <p:cNvSpPr txBox="1"/>
          <p:nvPr/>
        </p:nvSpPr>
        <p:spPr>
          <a:xfrm>
            <a:off x="447815" y="1524680"/>
            <a:ext cx="6338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004F8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Two-Stream Networks with different fusion methods</a:t>
            </a:r>
            <a:endParaRPr lang="zh-CN" altLang="en-US" b="1" dirty="0">
              <a:solidFill>
                <a:srgbClr val="004F8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12F83DE8-0C10-4389-B5CF-B39D3A7D62B2}"/>
              </a:ext>
            </a:extLst>
          </p:cNvPr>
          <p:cNvSpPr/>
          <p:nvPr/>
        </p:nvSpPr>
        <p:spPr>
          <a:xfrm>
            <a:off x="6738127" y="4320384"/>
            <a:ext cx="46170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Fig(d):  fuses two streams using a 3D ConvNets;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53350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3.6 The New: Two-Stream Inflated 3D ConvNets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07"/>
          <a:stretch/>
        </p:blipFill>
        <p:spPr>
          <a:xfrm>
            <a:off x="610631" y="1975481"/>
            <a:ext cx="3004162" cy="2939652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4534858" y="1479666"/>
            <a:ext cx="40430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004F8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 1. Inflating 2D ConvNets into 3D</a:t>
            </a:r>
          </a:p>
        </p:txBody>
      </p:sp>
      <p:sp>
        <p:nvSpPr>
          <p:cNvPr id="7" name="矩形 6"/>
          <p:cNvSpPr/>
          <p:nvPr/>
        </p:nvSpPr>
        <p:spPr>
          <a:xfrm>
            <a:off x="5228707" y="2362684"/>
            <a:ext cx="847898" cy="78139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立方体 7"/>
          <p:cNvSpPr/>
          <p:nvPr/>
        </p:nvSpPr>
        <p:spPr>
          <a:xfrm>
            <a:off x="8013470" y="2370996"/>
            <a:ext cx="881149" cy="781396"/>
          </a:xfrm>
          <a:prstGeom prst="cub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900315" y="1925177"/>
            <a:ext cx="57236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Convert filters and pooling kernels from square to cubic;</a:t>
            </a:r>
          </a:p>
        </p:txBody>
      </p:sp>
      <p:sp>
        <p:nvSpPr>
          <p:cNvPr id="10" name="右箭头 9"/>
          <p:cNvSpPr/>
          <p:nvPr/>
        </p:nvSpPr>
        <p:spPr>
          <a:xfrm>
            <a:off x="6729154" y="2696952"/>
            <a:ext cx="631767" cy="282632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112329" y="3379252"/>
            <a:ext cx="10806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N*N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913717" y="3332362"/>
            <a:ext cx="10806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N*N*N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4534858" y="3908284"/>
            <a:ext cx="50994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004F8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Bootstrapping 3D filters from 2D filters</a:t>
            </a:r>
            <a:endParaRPr lang="en-US" altLang="zh-CN" b="1" i="0" dirty="0">
              <a:solidFill>
                <a:srgbClr val="004F8A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4901963" y="5052987"/>
            <a:ext cx="73801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Repeat the weights of the 2D filters(N*N) N times along time dimension;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4900315" y="5548945"/>
            <a:ext cx="34149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Rescaling them by dividing by N;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4900315" y="4303680"/>
            <a:ext cx="6638690" cy="6798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the pooled activations on a 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boring-video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should be the same as the original single frame;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7F5598BF-C736-41C6-A88C-099DC25FF446}"/>
              </a:ext>
            </a:extLst>
          </p:cNvPr>
          <p:cNvSpPr txBox="1"/>
          <p:nvPr/>
        </p:nvSpPr>
        <p:spPr>
          <a:xfrm>
            <a:off x="600932" y="1479666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004F8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I3D model</a:t>
            </a:r>
            <a:endParaRPr lang="zh-CN" altLang="en-US" b="1" dirty="0">
              <a:solidFill>
                <a:srgbClr val="004F8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箭头: 下 17">
            <a:extLst>
              <a:ext uri="{FF2B5EF4-FFF2-40B4-BE49-F238E27FC236}">
                <a16:creationId xmlns:a16="http://schemas.microsoft.com/office/drawing/2014/main" id="{3BCAE43B-82DD-4B59-BA36-E54677BF54AF}"/>
              </a:ext>
            </a:extLst>
          </p:cNvPr>
          <p:cNvSpPr/>
          <p:nvPr/>
        </p:nvSpPr>
        <p:spPr>
          <a:xfrm>
            <a:off x="5010540" y="5367068"/>
            <a:ext cx="149290" cy="20635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2812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3.6 The New: Two-Stream Inflated 3D ConvNets</a:t>
            </a:r>
          </a:p>
        </p:txBody>
      </p:sp>
      <p:sp>
        <p:nvSpPr>
          <p:cNvPr id="2" name="AutoShape 2" descr="https://upload-images.jianshu.io/upload_images/9933353-3c46f97fea1baa92.png?imageMogr2/auto-orient/strip%7CimageView2/2/w/1000/format/webp"/>
          <p:cNvSpPr>
            <a:spLocks noChangeAspect="1" noChangeArrowheads="1"/>
          </p:cNvSpPr>
          <p:nvPr/>
        </p:nvSpPr>
        <p:spPr bwMode="auto">
          <a:xfrm>
            <a:off x="853844" y="2367824"/>
            <a:ext cx="203204" cy="203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196" name="Picture 4" descr="https://upload-images.jianshu.io/upload_images/9933353-3c46f97fea1baa9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604" y="1126822"/>
            <a:ext cx="8174182" cy="3232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314978" y="4499283"/>
            <a:ext cx="81741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004F8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 3. Pacing receptive field growth in space, time and network depth</a:t>
            </a:r>
            <a:endParaRPr lang="en-US" altLang="zh-CN" b="1" i="0" dirty="0">
              <a:solidFill>
                <a:srgbClr val="004F8A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057048" y="4868615"/>
            <a:ext cx="841525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convolution stride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and pooling will effect feature receptive field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</a:p>
        </p:txBody>
      </p:sp>
      <p:sp>
        <p:nvSpPr>
          <p:cNvPr id="8" name="矩形 7"/>
          <p:cNvSpPr/>
          <p:nvPr/>
        </p:nvSpPr>
        <p:spPr>
          <a:xfrm>
            <a:off x="1095824" y="5271371"/>
            <a:ext cx="82627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 symmetric receptive ﬁeld is not necessarily optimal when also considering time 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this should depend on frame rate and image dimensions. </a:t>
            </a:r>
          </a:p>
        </p:txBody>
      </p:sp>
      <p:sp>
        <p:nvSpPr>
          <p:cNvPr id="9" name="矩形 8"/>
          <p:cNvSpPr/>
          <p:nvPr/>
        </p:nvSpPr>
        <p:spPr>
          <a:xfrm>
            <a:off x="420604" y="5940549"/>
            <a:ext cx="23398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004F8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 Two 3D Streams</a:t>
            </a:r>
            <a:endParaRPr lang="en-US" altLang="zh-CN" b="1" i="0" dirty="0">
              <a:solidFill>
                <a:srgbClr val="004F8A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59"/>
          <a:stretch/>
        </p:blipFill>
        <p:spPr>
          <a:xfrm>
            <a:off x="9231229" y="3776929"/>
            <a:ext cx="2913957" cy="2860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698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 7"/>
          <p:cNvSpPr/>
          <p:nvPr/>
        </p:nvSpPr>
        <p:spPr>
          <a:xfrm>
            <a:off x="1095824" y="2120331"/>
            <a:ext cx="1046759" cy="900000"/>
          </a:xfrm>
          <a:custGeom>
            <a:avLst/>
            <a:gdLst>
              <a:gd name="connsiteX0" fmla="*/ 0 w 1046759"/>
              <a:gd name="connsiteY0" fmla="*/ 0 h 900000"/>
              <a:gd name="connsiteX1" fmla="*/ 900000 w 1046759"/>
              <a:gd name="connsiteY1" fmla="*/ 0 h 900000"/>
              <a:gd name="connsiteX2" fmla="*/ 900000 w 1046759"/>
              <a:gd name="connsiteY2" fmla="*/ 303241 h 900000"/>
              <a:gd name="connsiteX3" fmla="*/ 1046759 w 1046759"/>
              <a:gd name="connsiteY3" fmla="*/ 450000 h 900000"/>
              <a:gd name="connsiteX4" fmla="*/ 900000 w 1046759"/>
              <a:gd name="connsiteY4" fmla="*/ 596759 h 900000"/>
              <a:gd name="connsiteX5" fmla="*/ 900000 w 1046759"/>
              <a:gd name="connsiteY5" fmla="*/ 900000 h 900000"/>
              <a:gd name="connsiteX6" fmla="*/ 0 w 1046759"/>
              <a:gd name="connsiteY6" fmla="*/ 900000 h 9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46759" h="900000">
                <a:moveTo>
                  <a:pt x="0" y="0"/>
                </a:moveTo>
                <a:lnTo>
                  <a:pt x="900000" y="0"/>
                </a:lnTo>
                <a:lnTo>
                  <a:pt x="900000" y="303241"/>
                </a:lnTo>
                <a:lnTo>
                  <a:pt x="1046759" y="450000"/>
                </a:lnTo>
                <a:lnTo>
                  <a:pt x="900000" y="596759"/>
                </a:lnTo>
                <a:lnTo>
                  <a:pt x="900000" y="900000"/>
                </a:lnTo>
                <a:lnTo>
                  <a:pt x="0" y="900000"/>
                </a:lnTo>
                <a:close/>
              </a:path>
            </a:pathLst>
          </a:custGeom>
          <a:solidFill>
            <a:srgbClr val="017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4000" i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142583" y="2120331"/>
            <a:ext cx="17560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Base network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142583" y="2489663"/>
            <a:ext cx="395341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All models but the C3D-like 3D ConvNet use ImageNet pretrained Inception-V1 as base network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</a:p>
        </p:txBody>
      </p:sp>
      <p:sp>
        <p:nvSpPr>
          <p:cNvPr id="25" name="任意多边形 24"/>
          <p:cNvSpPr/>
          <p:nvPr/>
        </p:nvSpPr>
        <p:spPr>
          <a:xfrm>
            <a:off x="6096000" y="2115593"/>
            <a:ext cx="1046759" cy="900000"/>
          </a:xfrm>
          <a:custGeom>
            <a:avLst/>
            <a:gdLst>
              <a:gd name="connsiteX0" fmla="*/ 0 w 1046759"/>
              <a:gd name="connsiteY0" fmla="*/ 0 h 900000"/>
              <a:gd name="connsiteX1" fmla="*/ 900000 w 1046759"/>
              <a:gd name="connsiteY1" fmla="*/ 0 h 900000"/>
              <a:gd name="connsiteX2" fmla="*/ 900000 w 1046759"/>
              <a:gd name="connsiteY2" fmla="*/ 303241 h 900000"/>
              <a:gd name="connsiteX3" fmla="*/ 1046759 w 1046759"/>
              <a:gd name="connsiteY3" fmla="*/ 450000 h 900000"/>
              <a:gd name="connsiteX4" fmla="*/ 900000 w 1046759"/>
              <a:gd name="connsiteY4" fmla="*/ 596759 h 900000"/>
              <a:gd name="connsiteX5" fmla="*/ 900000 w 1046759"/>
              <a:gd name="connsiteY5" fmla="*/ 900000 h 900000"/>
              <a:gd name="connsiteX6" fmla="*/ 0 w 1046759"/>
              <a:gd name="connsiteY6" fmla="*/ 900000 h 9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46759" h="900000">
                <a:moveTo>
                  <a:pt x="0" y="0"/>
                </a:moveTo>
                <a:lnTo>
                  <a:pt x="900000" y="0"/>
                </a:lnTo>
                <a:lnTo>
                  <a:pt x="900000" y="303241"/>
                </a:lnTo>
                <a:lnTo>
                  <a:pt x="1046759" y="450000"/>
                </a:lnTo>
                <a:lnTo>
                  <a:pt x="900000" y="596759"/>
                </a:lnTo>
                <a:lnTo>
                  <a:pt x="900000" y="900000"/>
                </a:lnTo>
                <a:lnTo>
                  <a:pt x="0" y="900000"/>
                </a:lnTo>
                <a:close/>
              </a:path>
            </a:pathLst>
          </a:custGeom>
          <a:solidFill>
            <a:srgbClr val="017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4000" i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7142759" y="2115593"/>
            <a:ext cx="1680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Model layers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7142759" y="2484925"/>
            <a:ext cx="3953417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Add 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 batch normalization layer and a ReLU 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layer to 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each convolutional layer, except for the last 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one;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  <a:p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任意多边形 27"/>
          <p:cNvSpPr/>
          <p:nvPr/>
        </p:nvSpPr>
        <p:spPr>
          <a:xfrm>
            <a:off x="1095824" y="4388401"/>
            <a:ext cx="1046759" cy="900000"/>
          </a:xfrm>
          <a:custGeom>
            <a:avLst/>
            <a:gdLst>
              <a:gd name="connsiteX0" fmla="*/ 0 w 1046759"/>
              <a:gd name="connsiteY0" fmla="*/ 0 h 900000"/>
              <a:gd name="connsiteX1" fmla="*/ 900000 w 1046759"/>
              <a:gd name="connsiteY1" fmla="*/ 0 h 900000"/>
              <a:gd name="connsiteX2" fmla="*/ 900000 w 1046759"/>
              <a:gd name="connsiteY2" fmla="*/ 303241 h 900000"/>
              <a:gd name="connsiteX3" fmla="*/ 1046759 w 1046759"/>
              <a:gd name="connsiteY3" fmla="*/ 450000 h 900000"/>
              <a:gd name="connsiteX4" fmla="*/ 900000 w 1046759"/>
              <a:gd name="connsiteY4" fmla="*/ 596759 h 900000"/>
              <a:gd name="connsiteX5" fmla="*/ 900000 w 1046759"/>
              <a:gd name="connsiteY5" fmla="*/ 900000 h 900000"/>
              <a:gd name="connsiteX6" fmla="*/ 0 w 1046759"/>
              <a:gd name="connsiteY6" fmla="*/ 900000 h 9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46759" h="900000">
                <a:moveTo>
                  <a:pt x="0" y="0"/>
                </a:moveTo>
                <a:lnTo>
                  <a:pt x="900000" y="0"/>
                </a:lnTo>
                <a:lnTo>
                  <a:pt x="900000" y="303241"/>
                </a:lnTo>
                <a:lnTo>
                  <a:pt x="1046759" y="450000"/>
                </a:lnTo>
                <a:lnTo>
                  <a:pt x="900000" y="596759"/>
                </a:lnTo>
                <a:lnTo>
                  <a:pt x="900000" y="900000"/>
                </a:lnTo>
                <a:lnTo>
                  <a:pt x="0" y="900000"/>
                </a:lnTo>
                <a:close/>
              </a:path>
            </a:pathLst>
          </a:custGeom>
          <a:solidFill>
            <a:srgbClr val="017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4000" i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2142583" y="4388401"/>
            <a:ext cx="1705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Optimization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2142583" y="4757733"/>
            <a:ext cx="3953417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We 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ra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ining 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five architectures using 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standard SGD with momentum set to 0.9 in all cases 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任意多边形 30"/>
          <p:cNvSpPr/>
          <p:nvPr/>
        </p:nvSpPr>
        <p:spPr>
          <a:xfrm>
            <a:off x="6096000" y="4388401"/>
            <a:ext cx="1046759" cy="900000"/>
          </a:xfrm>
          <a:custGeom>
            <a:avLst/>
            <a:gdLst>
              <a:gd name="connsiteX0" fmla="*/ 0 w 1046759"/>
              <a:gd name="connsiteY0" fmla="*/ 0 h 900000"/>
              <a:gd name="connsiteX1" fmla="*/ 900000 w 1046759"/>
              <a:gd name="connsiteY1" fmla="*/ 0 h 900000"/>
              <a:gd name="connsiteX2" fmla="*/ 900000 w 1046759"/>
              <a:gd name="connsiteY2" fmla="*/ 303241 h 900000"/>
              <a:gd name="connsiteX3" fmla="*/ 1046759 w 1046759"/>
              <a:gd name="connsiteY3" fmla="*/ 450000 h 900000"/>
              <a:gd name="connsiteX4" fmla="*/ 900000 w 1046759"/>
              <a:gd name="connsiteY4" fmla="*/ 596759 h 900000"/>
              <a:gd name="connsiteX5" fmla="*/ 900000 w 1046759"/>
              <a:gd name="connsiteY5" fmla="*/ 900000 h 900000"/>
              <a:gd name="connsiteX6" fmla="*/ 0 w 1046759"/>
              <a:gd name="connsiteY6" fmla="*/ 900000 h 9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46759" h="900000">
                <a:moveTo>
                  <a:pt x="0" y="0"/>
                </a:moveTo>
                <a:lnTo>
                  <a:pt x="900000" y="0"/>
                </a:lnTo>
                <a:lnTo>
                  <a:pt x="900000" y="303241"/>
                </a:lnTo>
                <a:lnTo>
                  <a:pt x="1046759" y="450000"/>
                </a:lnTo>
                <a:lnTo>
                  <a:pt x="900000" y="596759"/>
                </a:lnTo>
                <a:lnTo>
                  <a:pt x="900000" y="900000"/>
                </a:lnTo>
                <a:lnTo>
                  <a:pt x="0" y="900000"/>
                </a:lnTo>
                <a:close/>
              </a:path>
            </a:pathLst>
          </a:custGeom>
          <a:solidFill>
            <a:srgbClr val="017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sz="4000" i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7142759" y="4388401"/>
            <a:ext cx="2111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Training method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7142759" y="4757733"/>
            <a:ext cx="395341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We trained models on Kinetics for 110k steps, 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then on UCF-101 and HMDB-51 up to 5k steps ;</a:t>
            </a:r>
          </a:p>
        </p:txBody>
      </p:sp>
      <p:sp>
        <p:nvSpPr>
          <p:cNvPr id="18" name="标题 3">
            <a:extLst>
              <a:ext uri="{FF2B5EF4-FFF2-40B4-BE49-F238E27FC236}">
                <a16:creationId xmlns:a16="http://schemas.microsoft.com/office/drawing/2014/main" id="{2F891D2B-71D7-4EB2-8F5D-5985AF8170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5824" y="72000"/>
            <a:ext cx="10257975" cy="914400"/>
          </a:xfrm>
        </p:spPr>
        <p:txBody>
          <a:bodyPr>
            <a:normAutofit/>
          </a:bodyPr>
          <a:lstStyle/>
          <a:p>
            <a:r>
              <a:rPr lang="en-US" altLang="zh-CN" dirty="0"/>
              <a:t>3.7 Implementation Details</a:t>
            </a:r>
          </a:p>
        </p:txBody>
      </p:sp>
    </p:spTree>
    <p:extLst>
      <p:ext uri="{BB962C8B-B14F-4D97-AF65-F5344CB8AC3E}">
        <p14:creationId xmlns:p14="http://schemas.microsoft.com/office/powerpoint/2010/main" val="340095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占位符 7"/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02" b="16502"/>
          <a:stretch>
            <a:fillRect/>
          </a:stretch>
        </p:blipFill>
        <p:spPr/>
      </p:pic>
      <p:sp>
        <p:nvSpPr>
          <p:cNvPr id="11" name="圆角矩形 10"/>
          <p:cNvSpPr/>
          <p:nvPr/>
        </p:nvSpPr>
        <p:spPr>
          <a:xfrm>
            <a:off x="0" y="2870200"/>
            <a:ext cx="6502399" cy="1089061"/>
          </a:xfrm>
          <a:prstGeom prst="roundRect">
            <a:avLst>
              <a:gd name="adj" fmla="val 0"/>
            </a:avLst>
          </a:prstGeom>
          <a:solidFill>
            <a:srgbClr val="004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流程图: 手动输入 9"/>
          <p:cNvSpPr/>
          <p:nvPr/>
        </p:nvSpPr>
        <p:spPr>
          <a:xfrm rot="16200000" flipH="1">
            <a:off x="5201024" y="-132977"/>
            <a:ext cx="6858000" cy="7123953"/>
          </a:xfrm>
          <a:prstGeom prst="flowChartManualInput">
            <a:avLst/>
          </a:prstGeom>
          <a:solidFill>
            <a:srgbClr val="017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0" y="2576811"/>
            <a:ext cx="5570071" cy="1800000"/>
          </a:xfrm>
        </p:spPr>
        <p:txBody>
          <a:bodyPr anchor="ctr"/>
          <a:lstStyle/>
          <a:p>
            <a:r>
              <a:rPr lang="en-US" altLang="zh-CN" dirty="0"/>
              <a:t>Experiments</a:t>
            </a:r>
            <a:endParaRPr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6956723" y="-1518701"/>
            <a:ext cx="4084773" cy="93256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0" dirty="0">
                <a:solidFill>
                  <a:srgbClr val="004F8A"/>
                </a:solidFill>
              </a:rPr>
              <a:t>4</a:t>
            </a:r>
            <a:endParaRPr lang="zh-CN" altLang="en-US" sz="60000" dirty="0">
              <a:solidFill>
                <a:srgbClr val="004F8A"/>
              </a:solidFill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0" y="2971800"/>
            <a:ext cx="58928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0" y="3873500"/>
            <a:ext cx="56896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9042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占位符 7"/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02" b="16502"/>
          <a:stretch>
            <a:fillRect/>
          </a:stretch>
        </p:blipFill>
        <p:spPr/>
      </p:pic>
      <p:sp>
        <p:nvSpPr>
          <p:cNvPr id="14" name="圆角矩形 13"/>
          <p:cNvSpPr/>
          <p:nvPr/>
        </p:nvSpPr>
        <p:spPr>
          <a:xfrm>
            <a:off x="0" y="2667000"/>
            <a:ext cx="6502399" cy="1485900"/>
          </a:xfrm>
          <a:prstGeom prst="roundRect">
            <a:avLst>
              <a:gd name="adj" fmla="val 0"/>
            </a:avLst>
          </a:prstGeom>
          <a:solidFill>
            <a:srgbClr val="004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流程图: 手动输入 9"/>
          <p:cNvSpPr/>
          <p:nvPr/>
        </p:nvSpPr>
        <p:spPr>
          <a:xfrm rot="16200000" flipH="1">
            <a:off x="5201024" y="-132977"/>
            <a:ext cx="6858000" cy="7123953"/>
          </a:xfrm>
          <a:prstGeom prst="flowChartManualInput">
            <a:avLst/>
          </a:prstGeom>
          <a:solidFill>
            <a:srgbClr val="017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6956723" y="-1518701"/>
            <a:ext cx="4084773" cy="93256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0" dirty="0">
                <a:solidFill>
                  <a:srgbClr val="004F8A"/>
                </a:solidFill>
              </a:rPr>
              <a:t>1</a:t>
            </a:r>
            <a:endParaRPr lang="zh-CN" altLang="en-US" sz="60000" dirty="0">
              <a:solidFill>
                <a:srgbClr val="004F8A"/>
              </a:solidFill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0" y="2777068"/>
            <a:ext cx="58928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>
            <a:off x="0" y="4025900"/>
            <a:ext cx="56896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标题 6"/>
          <p:cNvSpPr>
            <a:spLocks noGrp="1"/>
          </p:cNvSpPr>
          <p:nvPr>
            <p:ph type="title"/>
          </p:nvPr>
        </p:nvSpPr>
        <p:spPr>
          <a:xfrm>
            <a:off x="0" y="2576811"/>
            <a:ext cx="5570071" cy="1800000"/>
          </a:xfrm>
        </p:spPr>
        <p:txBody>
          <a:bodyPr anchor="ctr">
            <a:noAutofit/>
          </a:bodyPr>
          <a:lstStyle/>
          <a:p>
            <a:r>
              <a:rPr lang="en-US" altLang="zh-CN" sz="4400" dirty="0"/>
              <a:t>Quo Vadis</a:t>
            </a:r>
            <a:endParaRPr lang="zh-CN" altLang="en-US" sz="4400" dirty="0"/>
          </a:p>
        </p:txBody>
      </p:sp>
    </p:spTree>
    <p:extLst>
      <p:ext uri="{BB962C8B-B14F-4D97-AF65-F5344CB8AC3E}">
        <p14:creationId xmlns:p14="http://schemas.microsoft.com/office/powerpoint/2010/main" val="4146421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4.1 Experimental comparison of architectures</a:t>
            </a:r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2349235-14BA-4128-84F2-4BC79ABC131A}"/>
              </a:ext>
            </a:extLst>
          </p:cNvPr>
          <p:cNvSpPr txBox="1"/>
          <p:nvPr/>
        </p:nvSpPr>
        <p:spPr>
          <a:xfrm>
            <a:off x="1095824" y="1326240"/>
            <a:ext cx="10726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Compare the performance of the five architectures in the different datasets;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24CD0CC5-323D-4255-A23C-08ACD63A1C80}"/>
              </a:ext>
            </a:extLst>
          </p:cNvPr>
          <p:cNvSpPr txBox="1"/>
          <p:nvPr/>
        </p:nvSpPr>
        <p:spPr>
          <a:xfrm>
            <a:off x="767060" y="967433"/>
            <a:ext cx="2916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004F8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Experimental Purposes:</a:t>
            </a:r>
            <a:endParaRPr lang="zh-CN" altLang="en-US" b="1" dirty="0">
              <a:solidFill>
                <a:srgbClr val="004F8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299FC5C-01F6-4E15-A58D-606252A588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664" y="2257901"/>
            <a:ext cx="10019128" cy="2041222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B4D2B99C-1858-47E9-B122-6FE2AB5A0202}"/>
              </a:ext>
            </a:extLst>
          </p:cNvPr>
          <p:cNvSpPr txBox="1"/>
          <p:nvPr/>
        </p:nvSpPr>
        <p:spPr>
          <a:xfrm>
            <a:off x="767060" y="1844802"/>
            <a:ext cx="2463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004F8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Experimental Data: </a:t>
            </a:r>
            <a:endParaRPr lang="zh-CN" altLang="en-US" b="1" dirty="0">
              <a:solidFill>
                <a:srgbClr val="004F8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912E5FC5-1D16-4124-A4C4-DAF8DB94CA16}"/>
              </a:ext>
            </a:extLst>
          </p:cNvPr>
          <p:cNvSpPr txBox="1"/>
          <p:nvPr/>
        </p:nvSpPr>
        <p:spPr>
          <a:xfrm>
            <a:off x="1095824" y="4793096"/>
            <a:ext cx="10726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004F8A"/>
              </a:buClr>
              <a:buFont typeface="Wingdings" panose="05000000000000000000" pitchFamily="2" charset="2"/>
              <a:buChar char="p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I3D is the best one;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36CA3702-02EE-4E3E-8675-DD111379B614}"/>
              </a:ext>
            </a:extLst>
          </p:cNvPr>
          <p:cNvSpPr txBox="1"/>
          <p:nvPr/>
        </p:nvSpPr>
        <p:spPr>
          <a:xfrm>
            <a:off x="1095824" y="5235287"/>
            <a:ext cx="10726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004F8A"/>
              </a:buClr>
              <a:buFont typeface="Wingdings" panose="05000000000000000000" pitchFamily="2" charset="2"/>
              <a:buChar char="p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UCF101 &gt; Kinetics &gt; HMDB-51;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89A99B2C-7256-4BB4-8A5A-7921FAFA92AC}"/>
              </a:ext>
            </a:extLst>
          </p:cNvPr>
          <p:cNvSpPr txBox="1"/>
          <p:nvPr/>
        </p:nvSpPr>
        <p:spPr>
          <a:xfrm>
            <a:off x="1095824" y="5674991"/>
            <a:ext cx="10726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004F8A"/>
              </a:buClr>
              <a:buFont typeface="Wingdings" panose="05000000000000000000" pitchFamily="2" charset="2"/>
              <a:buChar char="p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Two-Stream architecture is better;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7CEA341C-137A-480E-86F6-ACEE7A81EC39}"/>
              </a:ext>
            </a:extLst>
          </p:cNvPr>
          <p:cNvSpPr txBox="1"/>
          <p:nvPr/>
        </p:nvSpPr>
        <p:spPr>
          <a:xfrm>
            <a:off x="767060" y="4423764"/>
            <a:ext cx="2916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004F8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Experimental Results:</a:t>
            </a:r>
            <a:endParaRPr lang="zh-CN" altLang="en-US" b="1" dirty="0">
              <a:solidFill>
                <a:srgbClr val="004F8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67910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4.1 Experimental comparison of architectures</a:t>
            </a:r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2349235-14BA-4128-84F2-4BC79ABC131A}"/>
              </a:ext>
            </a:extLst>
          </p:cNvPr>
          <p:cNvSpPr txBox="1"/>
          <p:nvPr/>
        </p:nvSpPr>
        <p:spPr>
          <a:xfrm>
            <a:off x="1179800" y="1355732"/>
            <a:ext cx="10726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Examine how import it is to pre-train on  ImageNet + Kinetics instead of just Kinetics;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24CD0CC5-323D-4255-A23C-08ACD63A1C80}"/>
              </a:ext>
            </a:extLst>
          </p:cNvPr>
          <p:cNvSpPr txBox="1"/>
          <p:nvPr/>
        </p:nvSpPr>
        <p:spPr>
          <a:xfrm>
            <a:off x="767060" y="967433"/>
            <a:ext cx="2916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004F8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Experimental Purposes:</a:t>
            </a:r>
            <a:endParaRPr lang="zh-CN" altLang="en-US" b="1" dirty="0">
              <a:solidFill>
                <a:srgbClr val="004F8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B4D2B99C-1858-47E9-B122-6FE2AB5A0202}"/>
              </a:ext>
            </a:extLst>
          </p:cNvPr>
          <p:cNvSpPr txBox="1"/>
          <p:nvPr/>
        </p:nvSpPr>
        <p:spPr>
          <a:xfrm>
            <a:off x="767060" y="1844802"/>
            <a:ext cx="2463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004F8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Experimental Data: </a:t>
            </a:r>
            <a:endParaRPr lang="zh-CN" altLang="en-US" b="1" dirty="0">
              <a:solidFill>
                <a:srgbClr val="004F8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912E5FC5-1D16-4124-A4C4-DAF8DB94CA16}"/>
              </a:ext>
            </a:extLst>
          </p:cNvPr>
          <p:cNvSpPr txBox="1"/>
          <p:nvPr/>
        </p:nvSpPr>
        <p:spPr>
          <a:xfrm>
            <a:off x="1095824" y="4793096"/>
            <a:ext cx="10726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004F8A"/>
              </a:buClr>
              <a:buFont typeface="Wingdings" panose="05000000000000000000" pitchFamily="2" charset="2"/>
              <a:buChar char="p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Pretraining on ImageNet still helps;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7CEA341C-137A-480E-86F6-ACEE7A81EC39}"/>
              </a:ext>
            </a:extLst>
          </p:cNvPr>
          <p:cNvSpPr txBox="1"/>
          <p:nvPr/>
        </p:nvSpPr>
        <p:spPr>
          <a:xfrm>
            <a:off x="767060" y="4423764"/>
            <a:ext cx="2916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004F8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Experimental Results:</a:t>
            </a:r>
            <a:endParaRPr lang="zh-CN" altLang="en-US" b="1" dirty="0">
              <a:solidFill>
                <a:srgbClr val="004F8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 descr="图片包含 屏幕截图&#10;&#10;已生成极高可信度的说明">
            <a:extLst>
              <a:ext uri="{FF2B5EF4-FFF2-40B4-BE49-F238E27FC236}">
                <a16:creationId xmlns:a16="http://schemas.microsoft.com/office/drawing/2014/main" id="{E0302280-927D-4599-945B-EEE870E599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800" y="2264332"/>
            <a:ext cx="9022862" cy="1950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10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4.2 Experimental evaluation of features</a:t>
            </a:r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2349235-14BA-4128-84F2-4BC79ABC131A}"/>
              </a:ext>
            </a:extLst>
          </p:cNvPr>
          <p:cNvSpPr txBox="1"/>
          <p:nvPr/>
        </p:nvSpPr>
        <p:spPr>
          <a:xfrm>
            <a:off x="1179800" y="1355732"/>
            <a:ext cx="10726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Investigate the generalizability of the networks trained on Kinects; 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24CD0CC5-323D-4255-A23C-08ACD63A1C80}"/>
              </a:ext>
            </a:extLst>
          </p:cNvPr>
          <p:cNvSpPr txBox="1"/>
          <p:nvPr/>
        </p:nvSpPr>
        <p:spPr>
          <a:xfrm>
            <a:off x="767060" y="967433"/>
            <a:ext cx="2916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004F8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Experimental Purposes:</a:t>
            </a:r>
            <a:endParaRPr lang="zh-CN" altLang="en-US" b="1" dirty="0">
              <a:solidFill>
                <a:srgbClr val="004F8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B4D2B99C-1858-47E9-B122-6FE2AB5A0202}"/>
              </a:ext>
            </a:extLst>
          </p:cNvPr>
          <p:cNvSpPr txBox="1"/>
          <p:nvPr/>
        </p:nvSpPr>
        <p:spPr>
          <a:xfrm>
            <a:off x="767060" y="1844802"/>
            <a:ext cx="2463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004F8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Experimental Data: </a:t>
            </a:r>
            <a:endParaRPr lang="zh-CN" altLang="en-US" b="1" dirty="0">
              <a:solidFill>
                <a:srgbClr val="004F8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912E5FC5-1D16-4124-A4C4-DAF8DB94CA16}"/>
              </a:ext>
            </a:extLst>
          </p:cNvPr>
          <p:cNvSpPr txBox="1"/>
          <p:nvPr/>
        </p:nvSpPr>
        <p:spPr>
          <a:xfrm>
            <a:off x="1095824" y="5203643"/>
            <a:ext cx="10726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004F8A"/>
              </a:buClr>
              <a:buFont typeface="Wingdings" panose="05000000000000000000" pitchFamily="2" charset="2"/>
              <a:buChar char="p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Pretraining on ImageNet + Kinetics is better;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7CEA341C-137A-480E-86F6-ACEE7A81EC39}"/>
              </a:ext>
            </a:extLst>
          </p:cNvPr>
          <p:cNvSpPr txBox="1"/>
          <p:nvPr/>
        </p:nvSpPr>
        <p:spPr>
          <a:xfrm>
            <a:off x="767060" y="4423764"/>
            <a:ext cx="2916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004F8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Experimental Results:</a:t>
            </a:r>
            <a:endParaRPr lang="zh-CN" altLang="en-US" b="1" dirty="0">
              <a:solidFill>
                <a:srgbClr val="004F8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4120B83-42E1-470C-BB2E-E5363F6505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800" y="2333872"/>
            <a:ext cx="8641829" cy="196613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F3AD8733-B568-4648-83C6-573BE4652AC6}"/>
              </a:ext>
            </a:extLst>
          </p:cNvPr>
          <p:cNvSpPr txBox="1"/>
          <p:nvPr/>
        </p:nvSpPr>
        <p:spPr>
          <a:xfrm>
            <a:off x="1095824" y="4834311"/>
            <a:ext cx="10726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004F8A"/>
              </a:buClr>
              <a:buFont typeface="Wingdings" panose="05000000000000000000" pitchFamily="2" charset="2"/>
              <a:buChar char="p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Models trained on Kinects have good generalizability;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42423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4.2 Experimental evaluation of features</a:t>
            </a:r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2349235-14BA-4128-84F2-4BC79ABC131A}"/>
              </a:ext>
            </a:extLst>
          </p:cNvPr>
          <p:cNvSpPr txBox="1"/>
          <p:nvPr/>
        </p:nvSpPr>
        <p:spPr>
          <a:xfrm>
            <a:off x="1179800" y="1355732"/>
            <a:ext cx="10726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Compare I3D with the state-of-art architectures;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24CD0CC5-323D-4255-A23C-08ACD63A1C80}"/>
              </a:ext>
            </a:extLst>
          </p:cNvPr>
          <p:cNvSpPr txBox="1"/>
          <p:nvPr/>
        </p:nvSpPr>
        <p:spPr>
          <a:xfrm>
            <a:off x="767060" y="967433"/>
            <a:ext cx="2916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004F8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Experimental Purposes:</a:t>
            </a:r>
            <a:endParaRPr lang="zh-CN" altLang="en-US" b="1" dirty="0">
              <a:solidFill>
                <a:srgbClr val="004F8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B4D2B99C-1858-47E9-B122-6FE2AB5A0202}"/>
              </a:ext>
            </a:extLst>
          </p:cNvPr>
          <p:cNvSpPr txBox="1"/>
          <p:nvPr/>
        </p:nvSpPr>
        <p:spPr>
          <a:xfrm>
            <a:off x="767060" y="1844802"/>
            <a:ext cx="2463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004F8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Experimental Data: </a:t>
            </a:r>
            <a:endParaRPr lang="zh-CN" altLang="en-US" b="1" dirty="0">
              <a:solidFill>
                <a:srgbClr val="004F8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912E5FC5-1D16-4124-A4C4-DAF8DB94CA16}"/>
              </a:ext>
            </a:extLst>
          </p:cNvPr>
          <p:cNvSpPr txBox="1"/>
          <p:nvPr/>
        </p:nvSpPr>
        <p:spPr>
          <a:xfrm>
            <a:off x="1095824" y="5203643"/>
            <a:ext cx="10726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004F8A"/>
              </a:buClr>
              <a:buFont typeface="Wingdings" panose="05000000000000000000" pitchFamily="2" charset="2"/>
              <a:buChar char="p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Pretraining on ImageNet + Kinetics is better;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7D342A5-4251-4773-8E85-A974AE65D4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800" y="2214134"/>
            <a:ext cx="6146952" cy="4410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96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占位符 7"/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02" b="16502"/>
          <a:stretch>
            <a:fillRect/>
          </a:stretch>
        </p:blipFill>
        <p:spPr/>
      </p:pic>
      <p:sp>
        <p:nvSpPr>
          <p:cNvPr id="11" name="圆角矩形 10"/>
          <p:cNvSpPr/>
          <p:nvPr/>
        </p:nvSpPr>
        <p:spPr>
          <a:xfrm>
            <a:off x="0" y="2870200"/>
            <a:ext cx="6502399" cy="1089061"/>
          </a:xfrm>
          <a:prstGeom prst="roundRect">
            <a:avLst>
              <a:gd name="adj" fmla="val 0"/>
            </a:avLst>
          </a:prstGeom>
          <a:solidFill>
            <a:srgbClr val="004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流程图: 手动输入 9"/>
          <p:cNvSpPr/>
          <p:nvPr/>
        </p:nvSpPr>
        <p:spPr>
          <a:xfrm rot="16200000" flipH="1">
            <a:off x="5201024" y="-132977"/>
            <a:ext cx="6858000" cy="7123953"/>
          </a:xfrm>
          <a:prstGeom prst="flowChartManualInput">
            <a:avLst/>
          </a:prstGeom>
          <a:solidFill>
            <a:srgbClr val="017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0" y="2576811"/>
            <a:ext cx="5570071" cy="1800000"/>
          </a:xfrm>
        </p:spPr>
        <p:txBody>
          <a:bodyPr anchor="ctr"/>
          <a:lstStyle/>
          <a:p>
            <a:r>
              <a:rPr lang="en-US" altLang="zh-CN" dirty="0"/>
              <a:t>Discussion</a:t>
            </a:r>
            <a:endParaRPr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6956723" y="-1518701"/>
            <a:ext cx="4084773" cy="93256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0" dirty="0">
                <a:solidFill>
                  <a:srgbClr val="004F8A"/>
                </a:solidFill>
              </a:rPr>
              <a:t>5</a:t>
            </a:r>
            <a:endParaRPr lang="zh-CN" altLang="en-US" sz="60000" dirty="0">
              <a:solidFill>
                <a:srgbClr val="004F8A"/>
              </a:solidFill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0" y="2971800"/>
            <a:ext cx="58928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0" y="3873500"/>
            <a:ext cx="56896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989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Quo Vadis</a:t>
            </a:r>
            <a:r>
              <a:rPr lang="zh-CN" altLang="en-US" dirty="0"/>
              <a:t>，</a:t>
            </a:r>
            <a:r>
              <a:rPr lang="en-US" altLang="zh-CN" dirty="0"/>
              <a:t>Action Recognition</a:t>
            </a:r>
            <a:endParaRPr lang="zh-CN" altLang="en-US" dirty="0"/>
          </a:p>
        </p:txBody>
      </p:sp>
      <p:pic>
        <p:nvPicPr>
          <p:cNvPr id="1028" name="Picture 4" descr="https://upload-images.jianshu.io/upload_images/9933353-75da2cf6590e566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786" y="1453847"/>
            <a:ext cx="3971925" cy="3238501"/>
          </a:xfrm>
          <a:prstGeom prst="rect">
            <a:avLst/>
          </a:prstGeom>
          <a:noFill/>
          <a:ln>
            <a:solidFill>
              <a:srgbClr val="3F6AB7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/>
          <p:cNvSpPr txBox="1"/>
          <p:nvPr/>
        </p:nvSpPr>
        <p:spPr>
          <a:xfrm>
            <a:off x="1577732" y="4864411"/>
            <a:ext cx="24960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 still from `Quo Vadis`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5202833" y="1965984"/>
            <a:ext cx="7257526" cy="914400"/>
            <a:chOff x="5427389" y="1328434"/>
            <a:chExt cx="7257526" cy="914400"/>
          </a:xfrm>
        </p:grpSpPr>
        <p:sp>
          <p:nvSpPr>
            <p:cNvPr id="17" name="标题 3"/>
            <p:cNvSpPr txBox="1">
              <a:spLocks/>
            </p:cNvSpPr>
            <p:nvPr/>
          </p:nvSpPr>
          <p:spPr>
            <a:xfrm>
              <a:off x="5720630" y="1328434"/>
              <a:ext cx="6964285" cy="91440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600" b="1" kern="1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j-cs"/>
                </a:defRPr>
              </a:lvl1pPr>
            </a:lstStyle>
            <a:p>
              <a:r>
                <a:rPr lang="en-US" altLang="zh-CN" sz="1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Is there a benefit in transfer learning from video?</a:t>
              </a:r>
              <a:endPara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0" name="椭圆 19"/>
            <p:cNvSpPr>
              <a:spLocks noChangeAspect="1"/>
            </p:cNvSpPr>
            <p:nvPr/>
          </p:nvSpPr>
          <p:spPr>
            <a:xfrm>
              <a:off x="5427389" y="1687316"/>
              <a:ext cx="180000" cy="180000"/>
            </a:xfrm>
            <a:prstGeom prst="ellipse">
              <a:avLst/>
            </a:prstGeom>
            <a:solidFill>
              <a:srgbClr val="3358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5202833" y="3073097"/>
            <a:ext cx="7257526" cy="914400"/>
            <a:chOff x="5427389" y="1328434"/>
            <a:chExt cx="7257526" cy="914400"/>
          </a:xfrm>
        </p:grpSpPr>
        <p:sp>
          <p:nvSpPr>
            <p:cNvPr id="23" name="标题 3"/>
            <p:cNvSpPr txBox="1">
              <a:spLocks/>
            </p:cNvSpPr>
            <p:nvPr/>
          </p:nvSpPr>
          <p:spPr>
            <a:xfrm>
              <a:off x="5720630" y="1328434"/>
              <a:ext cx="6964285" cy="91440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600" b="1" kern="1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j-cs"/>
                </a:defRPr>
              </a:lvl1pPr>
            </a:lstStyle>
            <a:p>
              <a:pPr>
                <a:lnSpc>
                  <a:spcPct val="115000"/>
                </a:lnSpc>
              </a:pPr>
              <a:r>
                <a:rPr lang="en-US" altLang="zh-CN" sz="1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Yes !</a:t>
              </a:r>
              <a:endPara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4" name="椭圆 23"/>
            <p:cNvSpPr>
              <a:spLocks noChangeAspect="1"/>
            </p:cNvSpPr>
            <p:nvPr/>
          </p:nvSpPr>
          <p:spPr>
            <a:xfrm>
              <a:off x="5427389" y="1687316"/>
              <a:ext cx="180000" cy="180000"/>
            </a:xfrm>
            <a:prstGeom prst="ellipse">
              <a:avLst/>
            </a:prstGeom>
            <a:solidFill>
              <a:srgbClr val="3358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41354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2"/>
          <p:cNvSpPr/>
          <p:nvPr/>
        </p:nvSpPr>
        <p:spPr>
          <a:xfrm>
            <a:off x="4337836" y="1629000"/>
            <a:ext cx="3600000" cy="3600000"/>
          </a:xfrm>
          <a:prstGeom prst="ellipse">
            <a:avLst/>
          </a:prstGeom>
          <a:solidFill>
            <a:srgbClr val="017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4519509" y="2828835"/>
            <a:ext cx="323665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7200" dirty="0">
                <a:solidFill>
                  <a:schemeClr val="bg1"/>
                </a:solidFill>
              </a:rPr>
              <a:t>THANKS</a:t>
            </a:r>
            <a:endParaRPr lang="zh-CN" altLang="en-US" sz="7200" dirty="0">
              <a:solidFill>
                <a:schemeClr val="bg1"/>
              </a:solidFill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4697836" y="2828835"/>
            <a:ext cx="288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4697836" y="4029164"/>
            <a:ext cx="288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椭圆 1"/>
          <p:cNvSpPr/>
          <p:nvPr/>
        </p:nvSpPr>
        <p:spPr>
          <a:xfrm>
            <a:off x="4436036" y="1743300"/>
            <a:ext cx="3403600" cy="3403600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8682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792" y="5130801"/>
            <a:ext cx="12192000" cy="1659581"/>
          </a:xfrm>
          <a:prstGeom prst="rect">
            <a:avLst/>
          </a:prstGeom>
          <a:solidFill>
            <a:schemeClr val="bg2">
              <a:lumMod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Quo Vadis</a:t>
            </a:r>
            <a:r>
              <a:rPr lang="zh-CN" altLang="en-US" dirty="0"/>
              <a:t>，</a:t>
            </a:r>
            <a:r>
              <a:rPr lang="en-US" altLang="zh-CN" dirty="0"/>
              <a:t>Action Recognition</a:t>
            </a:r>
            <a:endParaRPr lang="zh-CN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839786" y="5840521"/>
            <a:ext cx="1051401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Why video action recognition rely on ImageNet?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839786" y="5358306"/>
            <a:ext cx="745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Next</a:t>
            </a:r>
            <a:endParaRPr lang="zh-CN" altLang="en-US" b="1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28" name="Picture 4" descr="https://upload-images.jianshu.io/upload_images/9933353-75da2cf6590e566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786" y="1099283"/>
            <a:ext cx="3971925" cy="3238501"/>
          </a:xfrm>
          <a:prstGeom prst="rect">
            <a:avLst/>
          </a:prstGeom>
          <a:noFill/>
          <a:ln>
            <a:solidFill>
              <a:srgbClr val="3F6AB7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/>
          <p:cNvSpPr txBox="1"/>
          <p:nvPr/>
        </p:nvSpPr>
        <p:spPr>
          <a:xfrm>
            <a:off x="1577732" y="4509847"/>
            <a:ext cx="24960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 still from `Quo Vadis`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5227715" y="1044269"/>
            <a:ext cx="7257526" cy="914400"/>
            <a:chOff x="5427389" y="1328434"/>
            <a:chExt cx="7257526" cy="914400"/>
          </a:xfrm>
        </p:grpSpPr>
        <p:sp>
          <p:nvSpPr>
            <p:cNvPr id="17" name="标题 3"/>
            <p:cNvSpPr txBox="1">
              <a:spLocks/>
            </p:cNvSpPr>
            <p:nvPr/>
          </p:nvSpPr>
          <p:spPr>
            <a:xfrm>
              <a:off x="5720630" y="1328434"/>
              <a:ext cx="6964285" cy="91440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600" b="1" kern="1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j-cs"/>
                </a:defRPr>
              </a:lvl1pPr>
            </a:lstStyle>
            <a:p>
              <a:r>
                <a:rPr lang="en-US" altLang="zh-CN" sz="1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What are they going to do next?</a:t>
              </a:r>
              <a:endPara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0" name="椭圆 19"/>
            <p:cNvSpPr>
              <a:spLocks noChangeAspect="1"/>
            </p:cNvSpPr>
            <p:nvPr/>
          </p:nvSpPr>
          <p:spPr>
            <a:xfrm>
              <a:off x="5427389" y="1687316"/>
              <a:ext cx="180000" cy="180000"/>
            </a:xfrm>
            <a:prstGeom prst="ellipse">
              <a:avLst/>
            </a:prstGeom>
            <a:solidFill>
              <a:srgbClr val="3358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5227715" y="1756261"/>
            <a:ext cx="7257526" cy="914400"/>
            <a:chOff x="5427389" y="1328434"/>
            <a:chExt cx="7257526" cy="914400"/>
          </a:xfrm>
        </p:grpSpPr>
        <p:sp>
          <p:nvSpPr>
            <p:cNvPr id="23" name="标题 3"/>
            <p:cNvSpPr txBox="1">
              <a:spLocks/>
            </p:cNvSpPr>
            <p:nvPr/>
          </p:nvSpPr>
          <p:spPr>
            <a:xfrm>
              <a:off x="5720630" y="1328434"/>
              <a:ext cx="6964285" cy="91440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600" b="1" kern="1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j-cs"/>
                </a:defRPr>
              </a:lvl1pPr>
            </a:lstStyle>
            <a:p>
              <a:pPr>
                <a:lnSpc>
                  <a:spcPct val="115000"/>
                </a:lnSpc>
              </a:pPr>
              <a:r>
                <a:rPr lang="en-US" altLang="zh-CN" sz="1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Action can be ambiguous in individual frames.</a:t>
              </a:r>
              <a:endPara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4" name="椭圆 23"/>
            <p:cNvSpPr>
              <a:spLocks noChangeAspect="1"/>
            </p:cNvSpPr>
            <p:nvPr/>
          </p:nvSpPr>
          <p:spPr>
            <a:xfrm>
              <a:off x="5427389" y="1687316"/>
              <a:ext cx="180000" cy="180000"/>
            </a:xfrm>
            <a:prstGeom prst="ellipse">
              <a:avLst/>
            </a:prstGeom>
            <a:solidFill>
              <a:srgbClr val="3358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5227715" y="2810725"/>
            <a:ext cx="6846097" cy="1003063"/>
            <a:chOff x="5427389" y="1687316"/>
            <a:chExt cx="6846097" cy="1003063"/>
          </a:xfrm>
        </p:grpSpPr>
        <p:sp>
          <p:nvSpPr>
            <p:cNvPr id="27" name="标题 3"/>
            <p:cNvSpPr txBox="1">
              <a:spLocks/>
            </p:cNvSpPr>
            <p:nvPr/>
          </p:nvSpPr>
          <p:spPr>
            <a:xfrm>
              <a:off x="5720630" y="1775979"/>
              <a:ext cx="6552856" cy="91440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fontScale="92500" lnSpcReduction="200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600" b="1" kern="1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j-cs"/>
                </a:defRPr>
              </a:lvl1pPr>
            </a:lstStyle>
            <a:p>
              <a:pPr>
                <a:lnSpc>
                  <a:spcPct val="115000"/>
                </a:lnSpc>
              </a:pPr>
              <a:r>
                <a:rPr lang="en-US" altLang="zh-CN" sz="19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The limitations of existing action recognition datasets has meant it rely on powerful image classifiers trained on ImageNet.</a:t>
              </a:r>
              <a:endParaRPr lang="zh-CN" altLang="en-US" sz="19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>
                <a:lnSpc>
                  <a:spcPct val="115000"/>
                </a:lnSpc>
              </a:pPr>
              <a:endPara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8" name="椭圆 27"/>
            <p:cNvSpPr>
              <a:spLocks noChangeAspect="1"/>
            </p:cNvSpPr>
            <p:nvPr/>
          </p:nvSpPr>
          <p:spPr>
            <a:xfrm>
              <a:off x="5427389" y="1687316"/>
              <a:ext cx="180000" cy="180000"/>
            </a:xfrm>
            <a:prstGeom prst="ellipse">
              <a:avLst/>
            </a:prstGeom>
            <a:solidFill>
              <a:srgbClr val="3358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9" name="矩形 28"/>
          <p:cNvSpPr/>
          <p:nvPr/>
        </p:nvSpPr>
        <p:spPr>
          <a:xfrm>
            <a:off x="839786" y="6216039"/>
            <a:ext cx="1051401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Based on this background, what has been done in this paper?</a:t>
            </a:r>
          </a:p>
        </p:txBody>
      </p:sp>
    </p:spTree>
    <p:extLst>
      <p:ext uri="{BB962C8B-B14F-4D97-AF65-F5344CB8AC3E}">
        <p14:creationId xmlns:p14="http://schemas.microsoft.com/office/powerpoint/2010/main" val="644327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占位符 7"/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02" b="16502"/>
          <a:stretch>
            <a:fillRect/>
          </a:stretch>
        </p:blipFill>
        <p:spPr/>
      </p:pic>
      <p:sp>
        <p:nvSpPr>
          <p:cNvPr id="14" name="圆角矩形 13"/>
          <p:cNvSpPr/>
          <p:nvPr/>
        </p:nvSpPr>
        <p:spPr>
          <a:xfrm>
            <a:off x="0" y="2667000"/>
            <a:ext cx="6502399" cy="1485900"/>
          </a:xfrm>
          <a:prstGeom prst="roundRect">
            <a:avLst>
              <a:gd name="adj" fmla="val 0"/>
            </a:avLst>
          </a:prstGeom>
          <a:solidFill>
            <a:srgbClr val="004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" name="直接连接符 14"/>
          <p:cNvCxnSpPr/>
          <p:nvPr/>
        </p:nvCxnSpPr>
        <p:spPr>
          <a:xfrm>
            <a:off x="0" y="2777068"/>
            <a:ext cx="58928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>
            <a:off x="0" y="4025900"/>
            <a:ext cx="56896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流程图: 手动输入 9"/>
          <p:cNvSpPr/>
          <p:nvPr/>
        </p:nvSpPr>
        <p:spPr>
          <a:xfrm rot="16200000" flipH="1">
            <a:off x="5201024" y="-132977"/>
            <a:ext cx="6858000" cy="7123953"/>
          </a:xfrm>
          <a:prstGeom prst="flowChartManualInput">
            <a:avLst/>
          </a:prstGeom>
          <a:solidFill>
            <a:srgbClr val="017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6956723" y="-1518701"/>
            <a:ext cx="4084773" cy="93256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0" dirty="0">
                <a:solidFill>
                  <a:srgbClr val="004F8A"/>
                </a:solidFill>
              </a:rPr>
              <a:t>2</a:t>
            </a:r>
            <a:endParaRPr lang="zh-CN" altLang="en-US" sz="60000" dirty="0">
              <a:solidFill>
                <a:srgbClr val="004F8A"/>
              </a:solidFill>
            </a:endParaRPr>
          </a:p>
        </p:txBody>
      </p:sp>
      <p:sp>
        <p:nvSpPr>
          <p:cNvPr id="17" name="标题 6"/>
          <p:cNvSpPr>
            <a:spLocks noGrp="1"/>
          </p:cNvSpPr>
          <p:nvPr>
            <p:ph type="title"/>
          </p:nvPr>
        </p:nvSpPr>
        <p:spPr>
          <a:xfrm>
            <a:off x="0" y="2576811"/>
            <a:ext cx="5570071" cy="1800000"/>
          </a:xfrm>
        </p:spPr>
        <p:txBody>
          <a:bodyPr anchor="ctr">
            <a:noAutofit/>
          </a:bodyPr>
          <a:lstStyle/>
          <a:p>
            <a:r>
              <a:rPr lang="en-US" altLang="zh-CN" sz="4400" dirty="0"/>
              <a:t>Introduction</a:t>
            </a:r>
            <a:endParaRPr lang="zh-CN" altLang="en-US" sz="4400" dirty="0"/>
          </a:p>
        </p:txBody>
      </p:sp>
    </p:spTree>
    <p:extLst>
      <p:ext uri="{BB962C8B-B14F-4D97-AF65-F5344CB8AC3E}">
        <p14:creationId xmlns:p14="http://schemas.microsoft.com/office/powerpoint/2010/main" val="1002739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2.1 The benefits of ImageNet</a:t>
            </a:r>
            <a:endParaRPr lang="zh-CN" altLang="en-US" dirty="0"/>
          </a:p>
        </p:txBody>
      </p:sp>
      <p:sp>
        <p:nvSpPr>
          <p:cNvPr id="18" name="文本框 17"/>
          <p:cNvSpPr txBox="1"/>
          <p:nvPr/>
        </p:nvSpPr>
        <p:spPr>
          <a:xfrm>
            <a:off x="7802365" y="3131427"/>
            <a:ext cx="3046027" cy="400110"/>
          </a:xfrm>
          <a:prstGeom prst="rect">
            <a:avLst/>
          </a:prstGeom>
          <a:solidFill>
            <a:srgbClr val="0171C5"/>
          </a:solidFill>
          <a:ln>
            <a:solidFill>
              <a:srgbClr val="0171C5"/>
            </a:solidFill>
          </a:ln>
        </p:spPr>
        <p:txBody>
          <a:bodyPr wrap="none" rtlCol="0">
            <a:spAutoFit/>
          </a:bodyPr>
          <a:lstStyle/>
          <a:p>
            <a:pPr algn="r"/>
            <a:r>
              <a:rPr lang="en-US" altLang="zh-CN" sz="2000" spc="1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ImageNet Challenge</a:t>
            </a:r>
            <a:endParaRPr lang="zh-TW" altLang="en-US" sz="2000" spc="15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7798712" y="3986883"/>
            <a:ext cx="3046027" cy="400110"/>
          </a:xfrm>
          <a:prstGeom prst="rect">
            <a:avLst/>
          </a:prstGeom>
          <a:solidFill>
            <a:srgbClr val="0171C5"/>
          </a:solidFill>
          <a:ln>
            <a:solidFill>
              <a:srgbClr val="0171C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spc="1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Deep architecture</a:t>
            </a:r>
            <a:endParaRPr lang="zh-TW" altLang="en-US" sz="2000" spc="15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7707742" y="1836318"/>
            <a:ext cx="3356061" cy="10994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25000"/>
              </a:lnSpc>
              <a:spcBef>
                <a:spcPct val="0"/>
              </a:spcBef>
              <a:buClr>
                <a:srgbClr val="3F6AB7"/>
              </a:buClr>
              <a:buFont typeface="Wingdings" panose="05000000000000000000" pitchFamily="2" charset="2"/>
              <a:buChar char="p"/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The largest image dataset </a:t>
            </a:r>
          </a:p>
          <a:p>
            <a:pPr marL="285750" indent="-285750">
              <a:lnSpc>
                <a:spcPct val="125000"/>
              </a:lnSpc>
              <a:spcBef>
                <a:spcPct val="0"/>
              </a:spcBef>
              <a:buClr>
                <a:srgbClr val="3F6AB7"/>
              </a:buClr>
              <a:buFont typeface="Wingdings" panose="05000000000000000000" pitchFamily="2" charset="2"/>
              <a:buChar char="p"/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2.2 million classes </a:t>
            </a:r>
          </a:p>
          <a:p>
            <a:pPr marL="285750" indent="-285750">
              <a:lnSpc>
                <a:spcPct val="125000"/>
              </a:lnSpc>
              <a:spcBef>
                <a:spcPct val="0"/>
              </a:spcBef>
              <a:buClr>
                <a:srgbClr val="3F6AB7"/>
              </a:buClr>
              <a:buFont typeface="Wingdings" panose="05000000000000000000" pitchFamily="2" charset="2"/>
              <a:buChar char="p"/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15millon labeled images</a:t>
            </a:r>
          </a:p>
        </p:txBody>
      </p:sp>
      <p:pic>
        <p:nvPicPr>
          <p:cNvPr id="2056" name="Picture 8" descr="https://upload-images.jianshu.io/upload_images/9933353-85ddd7cf0610cc31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19" t="15757" r="5777" b="15699"/>
          <a:stretch/>
        </p:blipFill>
        <p:spPr bwMode="auto">
          <a:xfrm>
            <a:off x="382443" y="1574802"/>
            <a:ext cx="6183146" cy="3211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矩形 28"/>
          <p:cNvSpPr/>
          <p:nvPr/>
        </p:nvSpPr>
        <p:spPr>
          <a:xfrm>
            <a:off x="7798712" y="4436397"/>
            <a:ext cx="3356061" cy="10994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25000"/>
              </a:lnSpc>
              <a:spcBef>
                <a:spcPct val="0"/>
              </a:spcBef>
              <a:buClr>
                <a:srgbClr val="3F6AB7"/>
              </a:buClr>
              <a:buFont typeface="Wingdings" panose="05000000000000000000" pitchFamily="2" charset="2"/>
              <a:buChar char="p"/>
            </a:pPr>
            <a:r>
              <a:rPr lang="en-US" altLang="zh-CN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AlexNet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，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VGG-16</a:t>
            </a:r>
          </a:p>
          <a:p>
            <a:pPr marL="285750" indent="-285750">
              <a:lnSpc>
                <a:spcPct val="125000"/>
              </a:lnSpc>
              <a:spcBef>
                <a:spcPct val="0"/>
              </a:spcBef>
              <a:buClr>
                <a:srgbClr val="3F6AB7"/>
              </a:buClr>
              <a:buFont typeface="Wingdings" panose="05000000000000000000" pitchFamily="2" charset="2"/>
              <a:buChar char="p"/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Warm Starting </a:t>
            </a:r>
          </a:p>
          <a:p>
            <a:pPr marL="285750" indent="-285750">
              <a:lnSpc>
                <a:spcPct val="125000"/>
              </a:lnSpc>
              <a:spcBef>
                <a:spcPct val="0"/>
              </a:spcBef>
              <a:buClr>
                <a:srgbClr val="3F6AB7"/>
              </a:buClr>
              <a:buFont typeface="Wingdings" panose="05000000000000000000" pitchFamily="2" charset="2"/>
              <a:buChar char="p"/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Feature extractor</a:t>
            </a:r>
          </a:p>
        </p:txBody>
      </p:sp>
      <p:cxnSp>
        <p:nvCxnSpPr>
          <p:cNvPr id="12" name="直接连接符 11"/>
          <p:cNvCxnSpPr>
            <a:cxnSpLocks/>
          </p:cNvCxnSpPr>
          <p:nvPr/>
        </p:nvCxnSpPr>
        <p:spPr>
          <a:xfrm flipV="1">
            <a:off x="6204109" y="1574801"/>
            <a:ext cx="800268" cy="634120"/>
          </a:xfrm>
          <a:prstGeom prst="line">
            <a:avLst/>
          </a:prstGeom>
          <a:ln w="12700">
            <a:solidFill>
              <a:srgbClr val="0171C5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>
            <a:cxnSpLocks/>
          </p:cNvCxnSpPr>
          <p:nvPr/>
        </p:nvCxnSpPr>
        <p:spPr>
          <a:xfrm>
            <a:off x="7004377" y="1581931"/>
            <a:ext cx="703365" cy="0"/>
          </a:xfrm>
          <a:prstGeom prst="line">
            <a:avLst/>
          </a:prstGeom>
          <a:ln w="12700">
            <a:solidFill>
              <a:srgbClr val="0171C5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7804645" y="1374746"/>
            <a:ext cx="3043747" cy="400110"/>
          </a:xfrm>
          <a:prstGeom prst="rect">
            <a:avLst/>
          </a:prstGeom>
          <a:solidFill>
            <a:srgbClr val="0171C5"/>
          </a:solidFill>
          <a:ln>
            <a:solidFill>
              <a:srgbClr val="0171C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spc="1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ImageNet</a:t>
            </a:r>
            <a:endParaRPr lang="zh-TW" altLang="en-US" sz="1600" spc="15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6" name="直接连接符 15"/>
          <p:cNvCxnSpPr>
            <a:cxnSpLocks/>
          </p:cNvCxnSpPr>
          <p:nvPr/>
        </p:nvCxnSpPr>
        <p:spPr>
          <a:xfrm flipV="1">
            <a:off x="6096000" y="3314511"/>
            <a:ext cx="1539576" cy="17456"/>
          </a:xfrm>
          <a:prstGeom prst="line">
            <a:avLst/>
          </a:prstGeom>
          <a:ln w="12700">
            <a:solidFill>
              <a:srgbClr val="0171C5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>
            <a:cxnSpLocks/>
          </p:cNvCxnSpPr>
          <p:nvPr/>
        </p:nvCxnSpPr>
        <p:spPr>
          <a:xfrm>
            <a:off x="5677051" y="4156160"/>
            <a:ext cx="1958525" cy="0"/>
          </a:xfrm>
          <a:prstGeom prst="line">
            <a:avLst/>
          </a:prstGeom>
          <a:ln w="12700">
            <a:solidFill>
              <a:srgbClr val="0171C5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4549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2.2 Inspired by ImageNet </a:t>
            </a:r>
            <a:endParaRPr lang="zh-CN" altLang="en-US" dirty="0"/>
          </a:p>
        </p:txBody>
      </p:sp>
      <p:sp>
        <p:nvSpPr>
          <p:cNvPr id="7" name="六边形 6"/>
          <p:cNvSpPr>
            <a:spLocks noChangeAspect="1"/>
          </p:cNvSpPr>
          <p:nvPr/>
        </p:nvSpPr>
        <p:spPr>
          <a:xfrm rot="5400000">
            <a:off x="1582953" y="2093757"/>
            <a:ext cx="900000" cy="775863"/>
          </a:xfrm>
          <a:prstGeom prst="hexagon">
            <a:avLst/>
          </a:prstGeom>
          <a:solidFill>
            <a:srgbClr val="017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六边形 9"/>
          <p:cNvSpPr>
            <a:spLocks noChangeAspect="1"/>
          </p:cNvSpPr>
          <p:nvPr/>
        </p:nvSpPr>
        <p:spPr>
          <a:xfrm rot="5400000">
            <a:off x="1582952" y="3602599"/>
            <a:ext cx="900000" cy="775863"/>
          </a:xfrm>
          <a:prstGeom prst="hexagon">
            <a:avLst/>
          </a:prstGeom>
          <a:solidFill>
            <a:srgbClr val="004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2799972" y="1985099"/>
            <a:ext cx="812617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Whether training an action classification network on a sufficiently large dataset, will give a similar boost in performance when applied to different temporal task or dataset.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2799972" y="3698143"/>
            <a:ext cx="659204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 aim to answer to this question using the new Kinetics Human Action Video Dataset.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A92A773-9160-470B-B001-F3B26B482CB2}"/>
              </a:ext>
            </a:extLst>
          </p:cNvPr>
          <p:cNvSpPr txBox="1"/>
          <p:nvPr/>
        </p:nvSpPr>
        <p:spPr>
          <a:xfrm>
            <a:off x="1743574" y="2096967"/>
            <a:ext cx="17948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</a:rPr>
              <a:t>Q</a:t>
            </a:r>
            <a:endParaRPr lang="zh-CN" altLang="en-US" sz="4400" dirty="0">
              <a:solidFill>
                <a:schemeClr val="bg1"/>
              </a:solidFill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4B8C9D2C-11FF-48AD-AFF7-3BAEF3372948}"/>
              </a:ext>
            </a:extLst>
          </p:cNvPr>
          <p:cNvSpPr txBox="1"/>
          <p:nvPr/>
        </p:nvSpPr>
        <p:spPr>
          <a:xfrm>
            <a:off x="1753855" y="3605809"/>
            <a:ext cx="17948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</a:rPr>
              <a:t>A</a:t>
            </a:r>
            <a:endParaRPr lang="zh-CN" altLang="en-US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822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2.2 Inspired by ImageNet</a:t>
            </a:r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845765" y="1300512"/>
            <a:ext cx="4522856" cy="369332"/>
          </a:xfrm>
          <a:prstGeom prst="rect">
            <a:avLst/>
          </a:prstGeom>
          <a:solidFill>
            <a:srgbClr val="0171C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Common action recognition datasets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椭圆 10"/>
          <p:cNvSpPr>
            <a:spLocks noChangeAspect="1"/>
          </p:cNvSpPr>
          <p:nvPr/>
        </p:nvSpPr>
        <p:spPr>
          <a:xfrm>
            <a:off x="845765" y="2985745"/>
            <a:ext cx="180000" cy="180000"/>
          </a:xfrm>
          <a:prstGeom prst="ellipse">
            <a:avLst/>
          </a:prstGeom>
          <a:solidFill>
            <a:srgbClr val="3F6A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2" name="椭圆 11"/>
          <p:cNvSpPr>
            <a:spLocks noChangeAspect="1"/>
          </p:cNvSpPr>
          <p:nvPr/>
        </p:nvSpPr>
        <p:spPr>
          <a:xfrm>
            <a:off x="845765" y="2453199"/>
            <a:ext cx="180000" cy="180000"/>
          </a:xfrm>
          <a:prstGeom prst="ellipse">
            <a:avLst/>
          </a:prstGeom>
          <a:solidFill>
            <a:srgbClr val="7991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3" name="椭圆 12"/>
          <p:cNvSpPr>
            <a:spLocks noChangeAspect="1"/>
          </p:cNvSpPr>
          <p:nvPr/>
        </p:nvSpPr>
        <p:spPr>
          <a:xfrm>
            <a:off x="845765" y="1920653"/>
            <a:ext cx="180000" cy="180000"/>
          </a:xfrm>
          <a:prstGeom prst="ellipse">
            <a:avLst/>
          </a:prstGeom>
          <a:solidFill>
            <a:srgbClr val="B3BE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025765" y="2906468"/>
            <a:ext cx="44871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Kinetics  (400 action classes, 306245 videos)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025765" y="2373922"/>
            <a:ext cx="43989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UCF-101  (101 action classes,13320 videos)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025765" y="1841376"/>
            <a:ext cx="43428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HMDB-51  (51 action classes, 6849 videos)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直角三角形 17"/>
          <p:cNvSpPr>
            <a:spLocks noChangeAspect="1"/>
          </p:cNvSpPr>
          <p:nvPr/>
        </p:nvSpPr>
        <p:spPr>
          <a:xfrm rot="18900000">
            <a:off x="1070500" y="1500290"/>
            <a:ext cx="216000" cy="216000"/>
          </a:xfrm>
          <a:prstGeom prst="rtTriangle">
            <a:avLst/>
          </a:prstGeom>
          <a:solidFill>
            <a:srgbClr val="017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1915" y="1563203"/>
            <a:ext cx="4429425" cy="2296587"/>
          </a:xfrm>
          <a:prstGeom prst="rect">
            <a:avLst/>
          </a:prstGeom>
          <a:ln w="12700">
            <a:solidFill>
              <a:srgbClr val="3F6AB7"/>
            </a:solidFill>
          </a:ln>
        </p:spPr>
      </p:pic>
      <p:sp>
        <p:nvSpPr>
          <p:cNvPr id="19" name="文本框 18"/>
          <p:cNvSpPr txBox="1"/>
          <p:nvPr/>
        </p:nvSpPr>
        <p:spPr>
          <a:xfrm>
            <a:off x="823452" y="4079881"/>
            <a:ext cx="50757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rgbClr val="3F6AB7"/>
              </a:buClr>
              <a:buFont typeface="Wingdings" panose="05000000000000000000" pitchFamily="2" charset="2"/>
              <a:buChar char="p"/>
            </a:pP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400 actions, more than 400 clips for each class;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819066" y="4405301"/>
            <a:ext cx="5690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rgbClr val="3F6AB7"/>
              </a:buClr>
              <a:buFont typeface="Wingdings" panose="05000000000000000000" pitchFamily="2" charset="2"/>
              <a:buChar char="p"/>
            </a:pP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Person actions(singular): drawing, drinking, laughing</a:t>
            </a:r>
            <a:r>
              <a:rPr lang="en-US" altLang="zh-CN" dirty="0"/>
              <a:t>;</a:t>
            </a:r>
            <a:endParaRPr lang="zh-CN" altLang="en-US" sz="1600" dirty="0">
              <a:latin typeface="+mj-lt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819066" y="4745470"/>
            <a:ext cx="61600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rgbClr val="3F6AB7"/>
              </a:buClr>
              <a:buFont typeface="Wingdings" panose="05000000000000000000" pitchFamily="2" charset="2"/>
              <a:buChar char="p"/>
            </a:pP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Person-Person actions : hugging, kissing, shaking hands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819066" y="5072527"/>
            <a:ext cx="75392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rgbClr val="3F6AB7"/>
              </a:buClr>
              <a:buFont typeface="Wingdings" panose="05000000000000000000" pitchFamily="2" charset="2"/>
              <a:buChar char="p"/>
            </a:pP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Person-Object actions : opening presents, washing dishes. moving lawn;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819066" y="5441304"/>
            <a:ext cx="88283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rgbClr val="3F6AB7"/>
              </a:buClr>
              <a:buFont typeface="Wingdings" panose="05000000000000000000" pitchFamily="2" charset="2"/>
              <a:buChar char="p"/>
            </a:pP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Some actions require temporal reasoning distinguish (different types of swimming)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819066" y="5807122"/>
            <a:ext cx="85351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rgbClr val="3F6AB7"/>
              </a:buClr>
              <a:buFont typeface="Wingdings" panose="05000000000000000000" pitchFamily="2" charset="2"/>
              <a:buChar char="p"/>
            </a:pP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Some actions require more emphasis on the object(different types of instruments)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36A7FE83-8F37-469E-BFD6-55E987DB8E14}"/>
              </a:ext>
            </a:extLst>
          </p:cNvPr>
          <p:cNvSpPr txBox="1"/>
          <p:nvPr/>
        </p:nvSpPr>
        <p:spPr>
          <a:xfrm>
            <a:off x="845765" y="3566791"/>
            <a:ext cx="1266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004F8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KINETICS</a:t>
            </a:r>
            <a:endParaRPr lang="zh-CN" altLang="en-US" b="1" dirty="0">
              <a:solidFill>
                <a:srgbClr val="004F8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54047B3E-0687-4DCC-AE6E-A5ED6505F726}"/>
              </a:ext>
            </a:extLst>
          </p:cNvPr>
          <p:cNvSpPr txBox="1"/>
          <p:nvPr/>
        </p:nvSpPr>
        <p:spPr>
          <a:xfrm>
            <a:off x="5892821" y="1141903"/>
            <a:ext cx="1266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004F8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KINETICS</a:t>
            </a:r>
            <a:endParaRPr lang="zh-CN" altLang="en-US" b="1" dirty="0">
              <a:solidFill>
                <a:srgbClr val="004F8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56118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2.3 Our main contributions</a:t>
            </a:r>
            <a:endParaRPr lang="zh-CN" altLang="en-US" dirty="0"/>
          </a:p>
        </p:txBody>
      </p:sp>
      <p:sp>
        <p:nvSpPr>
          <p:cNvPr id="23" name="任意多边形 22"/>
          <p:cNvSpPr/>
          <p:nvPr/>
        </p:nvSpPr>
        <p:spPr>
          <a:xfrm>
            <a:off x="1095824" y="1440906"/>
            <a:ext cx="1046759" cy="900000"/>
          </a:xfrm>
          <a:custGeom>
            <a:avLst/>
            <a:gdLst>
              <a:gd name="connsiteX0" fmla="*/ 0 w 1046759"/>
              <a:gd name="connsiteY0" fmla="*/ 0 h 900000"/>
              <a:gd name="connsiteX1" fmla="*/ 900000 w 1046759"/>
              <a:gd name="connsiteY1" fmla="*/ 0 h 900000"/>
              <a:gd name="connsiteX2" fmla="*/ 900000 w 1046759"/>
              <a:gd name="connsiteY2" fmla="*/ 303241 h 900000"/>
              <a:gd name="connsiteX3" fmla="*/ 1046759 w 1046759"/>
              <a:gd name="connsiteY3" fmla="*/ 450000 h 900000"/>
              <a:gd name="connsiteX4" fmla="*/ 900000 w 1046759"/>
              <a:gd name="connsiteY4" fmla="*/ 596759 h 900000"/>
              <a:gd name="connsiteX5" fmla="*/ 900000 w 1046759"/>
              <a:gd name="connsiteY5" fmla="*/ 900000 h 900000"/>
              <a:gd name="connsiteX6" fmla="*/ 0 w 1046759"/>
              <a:gd name="connsiteY6" fmla="*/ 900000 h 9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46759" h="900000">
                <a:moveTo>
                  <a:pt x="0" y="0"/>
                </a:moveTo>
                <a:lnTo>
                  <a:pt x="900000" y="0"/>
                </a:lnTo>
                <a:lnTo>
                  <a:pt x="900000" y="303241"/>
                </a:lnTo>
                <a:lnTo>
                  <a:pt x="1046759" y="450000"/>
                </a:lnTo>
                <a:lnTo>
                  <a:pt x="900000" y="596759"/>
                </a:lnTo>
                <a:lnTo>
                  <a:pt x="900000" y="900000"/>
                </a:lnTo>
                <a:lnTo>
                  <a:pt x="0" y="900000"/>
                </a:lnTo>
                <a:close/>
              </a:path>
            </a:pathLst>
          </a:custGeom>
          <a:solidFill>
            <a:srgbClr val="017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4000" i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2142582" y="1365900"/>
            <a:ext cx="29199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3F6AB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 new training strategy</a:t>
            </a:r>
            <a:endParaRPr lang="zh-CN" altLang="en-US" b="1" dirty="0">
              <a:solidFill>
                <a:srgbClr val="3F6AB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2142584" y="1716779"/>
            <a:ext cx="8242386" cy="6798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METHOD: 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First training video action recognition model on Kinetics and then fine-tuning each on HMDB-51 and UCF-101;</a:t>
            </a:r>
          </a:p>
        </p:txBody>
      </p:sp>
      <p:sp>
        <p:nvSpPr>
          <p:cNvPr id="28" name="任意多边形 27"/>
          <p:cNvSpPr/>
          <p:nvPr/>
        </p:nvSpPr>
        <p:spPr>
          <a:xfrm>
            <a:off x="1095823" y="3607005"/>
            <a:ext cx="1046759" cy="900000"/>
          </a:xfrm>
          <a:custGeom>
            <a:avLst/>
            <a:gdLst>
              <a:gd name="connsiteX0" fmla="*/ 0 w 1046759"/>
              <a:gd name="connsiteY0" fmla="*/ 0 h 900000"/>
              <a:gd name="connsiteX1" fmla="*/ 900000 w 1046759"/>
              <a:gd name="connsiteY1" fmla="*/ 0 h 900000"/>
              <a:gd name="connsiteX2" fmla="*/ 900000 w 1046759"/>
              <a:gd name="connsiteY2" fmla="*/ 303241 h 900000"/>
              <a:gd name="connsiteX3" fmla="*/ 1046759 w 1046759"/>
              <a:gd name="connsiteY3" fmla="*/ 450000 h 900000"/>
              <a:gd name="connsiteX4" fmla="*/ 900000 w 1046759"/>
              <a:gd name="connsiteY4" fmla="*/ 596759 h 900000"/>
              <a:gd name="connsiteX5" fmla="*/ 900000 w 1046759"/>
              <a:gd name="connsiteY5" fmla="*/ 900000 h 900000"/>
              <a:gd name="connsiteX6" fmla="*/ 0 w 1046759"/>
              <a:gd name="connsiteY6" fmla="*/ 900000 h 9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46759" h="900000">
                <a:moveTo>
                  <a:pt x="0" y="0"/>
                </a:moveTo>
                <a:lnTo>
                  <a:pt x="900000" y="0"/>
                </a:lnTo>
                <a:lnTo>
                  <a:pt x="900000" y="303241"/>
                </a:lnTo>
                <a:lnTo>
                  <a:pt x="1046759" y="450000"/>
                </a:lnTo>
                <a:lnTo>
                  <a:pt x="900000" y="596759"/>
                </a:lnTo>
                <a:lnTo>
                  <a:pt x="900000" y="900000"/>
                </a:lnTo>
                <a:lnTo>
                  <a:pt x="0" y="900000"/>
                </a:lnTo>
                <a:close/>
              </a:path>
            </a:pathLst>
          </a:custGeom>
          <a:solidFill>
            <a:srgbClr val="017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4000" i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2142582" y="3528482"/>
            <a:ext cx="22156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3F6AB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 new model-I3D</a:t>
            </a:r>
            <a:endParaRPr lang="zh-CN" altLang="en-US" b="1" dirty="0">
              <a:solidFill>
                <a:srgbClr val="3F6AB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2142581" y="3976337"/>
            <a:ext cx="8242389" cy="6798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MODEL : 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Based on these findings, we propose a new model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Two-Stream Inflated 3D ConvNets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(I3D);</a:t>
            </a:r>
          </a:p>
        </p:txBody>
      </p:sp>
      <p:sp>
        <p:nvSpPr>
          <p:cNvPr id="31" name="矩形 30"/>
          <p:cNvSpPr/>
          <p:nvPr/>
        </p:nvSpPr>
        <p:spPr>
          <a:xfrm>
            <a:off x="2142583" y="2471957"/>
            <a:ext cx="8335695" cy="6798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RESULT: 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There is always a boost in performance by pre-training, but the extent of the boost depends on the model;</a:t>
            </a:r>
          </a:p>
        </p:txBody>
      </p:sp>
      <p:sp>
        <p:nvSpPr>
          <p:cNvPr id="32" name="矩形 31"/>
          <p:cNvSpPr/>
          <p:nvPr/>
        </p:nvSpPr>
        <p:spPr>
          <a:xfrm>
            <a:off x="2142581" y="4734661"/>
            <a:ext cx="8242388" cy="9875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METHOD: 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It builds upon state-of-art image classification model(2D), and inflates their filters and pooling kernels into 3D, leading to very deep, naturally 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spatio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-temporal classifiers; </a:t>
            </a:r>
          </a:p>
        </p:txBody>
      </p:sp>
    </p:spTree>
    <p:extLst>
      <p:ext uri="{BB962C8B-B14F-4D97-AF65-F5344CB8AC3E}">
        <p14:creationId xmlns:p14="http://schemas.microsoft.com/office/powerpoint/2010/main" val="1893637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占位符 7"/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02" b="16502"/>
          <a:stretch>
            <a:fillRect/>
          </a:stretch>
        </p:blipFill>
        <p:spPr/>
      </p:pic>
      <p:sp>
        <p:nvSpPr>
          <p:cNvPr id="11" name="圆角矩形 10"/>
          <p:cNvSpPr/>
          <p:nvPr/>
        </p:nvSpPr>
        <p:spPr>
          <a:xfrm>
            <a:off x="0" y="2657474"/>
            <a:ext cx="6502399" cy="1524001"/>
          </a:xfrm>
          <a:prstGeom prst="roundRect">
            <a:avLst>
              <a:gd name="adj" fmla="val 0"/>
            </a:avLst>
          </a:prstGeom>
          <a:solidFill>
            <a:srgbClr val="004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流程图: 手动输入 9"/>
          <p:cNvSpPr/>
          <p:nvPr/>
        </p:nvSpPr>
        <p:spPr>
          <a:xfrm rot="16200000" flipH="1">
            <a:off x="5201024" y="-132977"/>
            <a:ext cx="6858000" cy="7123953"/>
          </a:xfrm>
          <a:prstGeom prst="flowChartManualInput">
            <a:avLst/>
          </a:prstGeom>
          <a:solidFill>
            <a:srgbClr val="017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0" y="2576811"/>
            <a:ext cx="5570071" cy="1800000"/>
          </a:xfrm>
        </p:spPr>
        <p:txBody>
          <a:bodyPr anchor="ctr">
            <a:noAutofit/>
          </a:bodyPr>
          <a:lstStyle/>
          <a:p>
            <a:r>
              <a:rPr lang="en-US" altLang="zh-CN" sz="4400" dirty="0"/>
              <a:t>Action Recognition Architectures</a:t>
            </a:r>
            <a:endParaRPr lang="zh-CN" altLang="en-US" sz="4400" dirty="0"/>
          </a:p>
        </p:txBody>
      </p:sp>
      <p:sp>
        <p:nvSpPr>
          <p:cNvPr id="12" name="文本框 11"/>
          <p:cNvSpPr txBox="1"/>
          <p:nvPr/>
        </p:nvSpPr>
        <p:spPr>
          <a:xfrm>
            <a:off x="6956723" y="-1518701"/>
            <a:ext cx="4084773" cy="93256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0" dirty="0">
                <a:solidFill>
                  <a:srgbClr val="004F8A"/>
                </a:solidFill>
              </a:rPr>
              <a:t>3</a:t>
            </a:r>
            <a:endParaRPr lang="zh-CN" altLang="en-US" sz="60000" dirty="0">
              <a:solidFill>
                <a:srgbClr val="004F8A"/>
              </a:solidFill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0" y="2777068"/>
            <a:ext cx="58928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0" y="4025900"/>
            <a:ext cx="56896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6919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STANDARD">
      <a:majorFont>
        <a:latin typeface="Calibri"/>
        <a:ea typeface="微軟正黑體"/>
        <a:cs typeface=""/>
      </a:majorFont>
      <a:minorFont>
        <a:latin typeface="Calibri"/>
        <a:ea typeface="微軟正黑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1447</TotalTime>
  <Words>1037</Words>
  <Application>Microsoft Office PowerPoint</Application>
  <PresentationFormat>宽屏</PresentationFormat>
  <Paragraphs>161</Paragraphs>
  <Slides>26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3" baseType="lpstr">
      <vt:lpstr>微軟正黑體</vt:lpstr>
      <vt:lpstr>微软雅黑</vt:lpstr>
      <vt:lpstr>Arial</vt:lpstr>
      <vt:lpstr>Calibri</vt:lpstr>
      <vt:lpstr>Times New Roman</vt:lpstr>
      <vt:lpstr>Wingdings</vt:lpstr>
      <vt:lpstr>Office 主题</vt:lpstr>
      <vt:lpstr>PowerPoint 演示文稿</vt:lpstr>
      <vt:lpstr>Quo Vadis</vt:lpstr>
      <vt:lpstr>Quo Vadis，Action Recognition</vt:lpstr>
      <vt:lpstr>Introduction</vt:lpstr>
      <vt:lpstr>2.1 The benefits of ImageNet</vt:lpstr>
      <vt:lpstr>2.2 Inspired by ImageNet </vt:lpstr>
      <vt:lpstr>2.2 Inspired by ImageNet</vt:lpstr>
      <vt:lpstr>2.3 Our main contributions</vt:lpstr>
      <vt:lpstr>Action Recognition Architectures</vt:lpstr>
      <vt:lpstr>3.1 Current video architectures</vt:lpstr>
      <vt:lpstr>3.1 Current video architectures</vt:lpstr>
      <vt:lpstr>3.2 back bone of architectures</vt:lpstr>
      <vt:lpstr>3.3 The Old 1: ConvNet+LSTM</vt:lpstr>
      <vt:lpstr>3.4 The Old 2: 3D ConvNets</vt:lpstr>
      <vt:lpstr>3.5 The Old 3: Two-Stream Networks</vt:lpstr>
      <vt:lpstr>3.6 The New: Two-Stream Inflated 3D ConvNets</vt:lpstr>
      <vt:lpstr>3.6 The New: Two-Stream Inflated 3D ConvNets</vt:lpstr>
      <vt:lpstr>3.7 Implementation Details</vt:lpstr>
      <vt:lpstr>Experiments</vt:lpstr>
      <vt:lpstr>4.1 Experimental comparison of architectures</vt:lpstr>
      <vt:lpstr>4.1 Experimental comparison of architectures</vt:lpstr>
      <vt:lpstr>4.2 Experimental evaluation of features</vt:lpstr>
      <vt:lpstr>4.2 Experimental evaluation of features</vt:lpstr>
      <vt:lpstr>Discussion</vt:lpstr>
      <vt:lpstr>Quo Vadis，Action Recognition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Ryan Lee</dc:creator>
  <cp:lastModifiedBy>傅 小倩</cp:lastModifiedBy>
  <cp:revision>227</cp:revision>
  <dcterms:created xsi:type="dcterms:W3CDTF">2014-04-01T11:22:20Z</dcterms:created>
  <dcterms:modified xsi:type="dcterms:W3CDTF">2018-10-12T07:36:27Z</dcterms:modified>
</cp:coreProperties>
</file>